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9"/>
  </p:notesMasterIdLst>
  <p:handoutMasterIdLst>
    <p:handoutMasterId r:id="rId30"/>
  </p:handoutMasterIdLst>
  <p:sldIdLst>
    <p:sldId id="257" r:id="rId2"/>
    <p:sldId id="692" r:id="rId3"/>
    <p:sldId id="718" r:id="rId4"/>
    <p:sldId id="719" r:id="rId5"/>
    <p:sldId id="720" r:id="rId6"/>
    <p:sldId id="721" r:id="rId7"/>
    <p:sldId id="722" r:id="rId8"/>
    <p:sldId id="659" r:id="rId9"/>
    <p:sldId id="708" r:id="rId10"/>
    <p:sldId id="699" r:id="rId11"/>
    <p:sldId id="723" r:id="rId12"/>
    <p:sldId id="696" r:id="rId13"/>
    <p:sldId id="687" r:id="rId14"/>
    <p:sldId id="691" r:id="rId15"/>
    <p:sldId id="688" r:id="rId16"/>
    <p:sldId id="690" r:id="rId17"/>
    <p:sldId id="716" r:id="rId18"/>
    <p:sldId id="660" r:id="rId19"/>
    <p:sldId id="664" r:id="rId20"/>
    <p:sldId id="710" r:id="rId21"/>
    <p:sldId id="714" r:id="rId22"/>
    <p:sldId id="715" r:id="rId23"/>
    <p:sldId id="711" r:id="rId24"/>
    <p:sldId id="712" r:id="rId25"/>
    <p:sldId id="686" r:id="rId26"/>
    <p:sldId id="683" r:id="rId27"/>
    <p:sldId id="685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FF33"/>
    <a:srgbClr val="99CCFF"/>
    <a:srgbClr val="66FFFF"/>
    <a:srgbClr val="0000FF"/>
    <a:srgbClr val="00FF00"/>
    <a:srgbClr val="FF66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687" autoAdjust="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Black" pitchFamily="34" charset="0"/>
              </a:defRPr>
            </a:lvl1pPr>
          </a:lstStyle>
          <a:p>
            <a:endParaRPr lang="th-TH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6678FBF-0B72-405E-9164-962EF148D644}" type="datetimeFigureOut">
              <a:rPr lang="th-TH"/>
              <a:pPr/>
              <a:t>21/07/57</a:t>
            </a:fld>
            <a:endParaRPr lang="th-TH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Black" pitchFamily="34" charset="0"/>
              </a:defRPr>
            </a:lvl1pPr>
          </a:lstStyle>
          <a:p>
            <a:endParaRPr lang="th-TH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D7EF9570-AD82-4FD1-BC0F-C671C5F42BC0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C3418E-BE60-43F4-B54B-F34EAD9D023C}" type="datetimeFigureOut">
              <a:rPr lang="en-US"/>
              <a:pPr>
                <a:defRPr/>
              </a:pPr>
              <a:t>7/21/2014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C463DD-3EF8-445B-8763-F4E50292A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D093FD-D6FC-4E87-92EF-DBEBE4BEED28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56BF4F-231C-4F67-8120-BDF1084A011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สี่เหลี่ยมผืนผ้า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191286-15D2-4DE2-BCB2-1151F73B1BC5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9A8856-49FA-49D7-AA62-4FCCDB64207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CE0E29-A280-4D31-B88E-C753559D6860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919CC2-E465-40FF-906A-76B0A9E727E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2B6E22-267D-49A7-922E-6C4200310F79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06A1BF-3433-4E16-B838-E591FD51A9A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รูปแบบอิสระ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รูปแบบอิสระ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รูปแบบอิสระ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รูปแบบอิสระ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รูปแบบอิสระ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รูปแบบอิสระ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รูปแบบอิสระ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รูปแบบอิสระ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รูปแบบอิสระ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รูปแบบอิสระ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รูปแบบอิสระ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รูปแบบอิสระ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รูปแบบอิสระ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รูปแบบอิสระ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6DC9FC-B680-4442-BBE9-C6F278EB732A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5D5E37-A40F-4776-8328-BE45CB7DE46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367F4F-82FB-4134-96EF-E28E795D3AA3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6BD6BE-8863-4C86-8EBA-713BC13D362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68F19A-47A0-4D27-92CA-4455D6521DF5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9528CE-A0AC-4DA6-8E8F-1BB9301366A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18E69F-43C7-46A1-B676-D1564DA10E2A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489855-4648-4226-A8AC-C51B0947863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F7CFDC-1C8A-4778-BC89-C62E2CCEFBC7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C8A7A7-287D-4437-BF2D-5E52E6CF79B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87534-3652-4D01-8ED0-B5D7761032C0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6112D7-D1D0-4CB8-AC94-4E12ED72C67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กลุ่ม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ตัวเชื่อมต่อตรง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14" name="กลุ่ม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ตัวเชื่อมต่อตรง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กลุ่ม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ตัวเชื่อมต่อตรง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5A851626-CBA6-47DA-91C9-7DB37FF50C5C}" type="datetimeFigureOut">
              <a:rPr lang="en-US" smtClean="0"/>
              <a:pPr>
                <a:defRPr/>
              </a:pPr>
              <a:t>7/21/2014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DB21384-B369-492B-BC5C-3FB130E52E1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46590E-3EE1-4168-8010-A5991683F63E}" type="datetimeFigureOut">
              <a:rPr lang="en-US" smtClean="0"/>
              <a:pPr/>
              <a:t>7/21/2014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64F8C85-9281-4D4C-90C0-9D606995A83A}" type="slidenum">
              <a:rPr lang="en-US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ชื่อเรื่อง 1"/>
          <p:cNvSpPr>
            <a:spLocks noGrp="1"/>
          </p:cNvSpPr>
          <p:nvPr>
            <p:ph type="ctrTitle" idx="4294967295"/>
          </p:nvPr>
        </p:nvSpPr>
        <p:spPr>
          <a:xfrm>
            <a:off x="714348" y="1785926"/>
            <a:ext cx="7280275" cy="2232025"/>
          </a:xfrm>
          <a:solidFill>
            <a:srgbClr val="00FFFF"/>
          </a:solidFill>
          <a:ln w="25400" cap="flat" algn="ctr">
            <a:pattFill prst="plaid">
              <a:fgClr>
                <a:srgbClr val="008000"/>
              </a:fgClr>
              <a:bgClr>
                <a:srgbClr val="FFFF00"/>
              </a:bgClr>
            </a:pattFill>
          </a:ln>
        </p:spPr>
        <p:txBody>
          <a:bodyPr>
            <a:noAutofit/>
          </a:bodyPr>
          <a:lstStyle/>
          <a:p>
            <a:pPr algn="ctr" eaLnBrk="1" hangingPunct="1"/>
            <a:r>
              <a:rPr lang="th-TH" sz="48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การดำเนินงานจังหวัดเฝ้าระวัง ป้องกัน </a:t>
            </a:r>
            <a:br>
              <a:rPr lang="th-TH" sz="48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ควบคุมโรคเข้มแข็งแบบยั่งยืน จังหวัดอุทัยธานี</a:t>
            </a:r>
            <a:endParaRPr lang="en-US" sz="480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6113" y="301625"/>
            <a:ext cx="8497887" cy="1182688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th-TH" sz="4000" b="1">
                <a:latin typeface="Angsana New" pitchFamily="18" charset="-34"/>
              </a:rPr>
              <a:t>ความจำเป็นของการบูรณาการงานเฝ้าระวัง ป้องกัน ควบคุมโรคและภัยสุขภาพ ระดับจังหวัด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1843088"/>
            <a:ext cx="8424862" cy="468153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h-TH" sz="3600" b="1" dirty="0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ลดขั้นตอนในการประสานงานส่งต่อข้อมูลอย่างรวดเร็วผ่านช่องทาง </a:t>
            </a:r>
            <a:r>
              <a:rPr lang="en-US" sz="3600" b="1" dirty="0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E-mail </a:t>
            </a:r>
            <a:r>
              <a:rPr lang="th-TH" sz="3600" b="1" dirty="0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หรือ </a:t>
            </a:r>
            <a:r>
              <a:rPr lang="en-US" sz="3600" b="1" dirty="0" err="1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sms</a:t>
            </a:r>
            <a:endParaRPr lang="en-US" sz="3600" b="1" dirty="0">
              <a:solidFill>
                <a:srgbClr val="FF6699"/>
              </a:solidFill>
              <a:latin typeface="TH Chakra Petch" pitchFamily="2" charset="-34"/>
              <a:cs typeface="TH Chakra Petch" pitchFamily="2" charset="-34"/>
            </a:endParaRPr>
          </a:p>
          <a:p>
            <a:pPr eaLnBrk="1" hangingPunct="1"/>
            <a:r>
              <a:rPr lang="th-TH" sz="3600" b="1" dirty="0">
                <a:solidFill>
                  <a:srgbClr val="99CCFF"/>
                </a:solidFill>
                <a:latin typeface="TH Chakra Petch" pitchFamily="2" charset="-34"/>
                <a:cs typeface="TH Chakra Petch" pitchFamily="2" charset="-34"/>
              </a:rPr>
              <a:t>ดำเนินการป้องกันควบคุมโรคในพื้นที่ได้อย่างรวดเร็ว ลดความสูญเสียในสถานที่ต่างๆ เช่น โรงเรียน , โรงงาน , ฟาร์มปศุสัตว์ , รี</a:t>
            </a:r>
            <a:r>
              <a:rPr lang="th-TH" sz="3600" b="1" dirty="0" err="1">
                <a:solidFill>
                  <a:srgbClr val="99CCFF"/>
                </a:solidFill>
                <a:latin typeface="TH Chakra Petch" pitchFamily="2" charset="-34"/>
                <a:cs typeface="TH Chakra Petch" pitchFamily="2" charset="-34"/>
              </a:rPr>
              <a:t>สอร์ท</a:t>
            </a:r>
            <a:r>
              <a:rPr lang="th-TH" sz="3600" b="1" dirty="0">
                <a:solidFill>
                  <a:srgbClr val="99CCFF"/>
                </a:solidFill>
                <a:latin typeface="TH Chakra Petch" pitchFamily="2" charset="-34"/>
                <a:cs typeface="TH Chakra Petch" pitchFamily="2" charset="-34"/>
              </a:rPr>
              <a:t> ,โรงแรม ฯลฯ</a:t>
            </a:r>
          </a:p>
          <a:p>
            <a:pPr eaLnBrk="1" hangingPunct="1"/>
            <a:r>
              <a:rPr lang="th-TH" sz="3600" b="1" dirty="0">
                <a:solidFill>
                  <a:srgbClr val="66FF33"/>
                </a:solidFill>
                <a:latin typeface="TH Chakra Petch" pitchFamily="2" charset="-34"/>
                <a:cs typeface="TH Chakra Petch" pitchFamily="2" charset="-34"/>
              </a:rPr>
              <a:t>สรุปประเมินผลเพื่อหาแนวทางในการพัฒนาการดำเนินงาน ปีละ </a:t>
            </a:r>
            <a:r>
              <a:rPr lang="en-US" sz="3600" b="1" dirty="0">
                <a:solidFill>
                  <a:srgbClr val="66FF33"/>
                </a:solidFill>
                <a:latin typeface="TH Chakra Petch" pitchFamily="2" charset="-34"/>
                <a:cs typeface="TH Chakra Petch" pitchFamily="2" charset="-34"/>
              </a:rPr>
              <a:t>2</a:t>
            </a:r>
            <a:r>
              <a:rPr lang="th-TH" sz="3600" b="1" dirty="0">
                <a:solidFill>
                  <a:srgbClr val="66FF33"/>
                </a:solidFill>
                <a:latin typeface="TH Chakra Petch" pitchFamily="2" charset="-34"/>
                <a:cs typeface="TH Chakra Petch" pitchFamily="2" charset="-34"/>
              </a:rPr>
              <a:t> ครั้ง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17501"/>
            <a:ext cx="8642350" cy="1368425"/>
          </a:xfrm>
          <a:solidFill>
            <a:srgbClr val="FFFF99"/>
          </a:solidFill>
          <a:ln w="1905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th-TH" sz="4000" b="1" dirty="0">
                <a:solidFill>
                  <a:srgbClr val="2C00A8"/>
                </a:solidFill>
              </a:rPr>
              <a:t>สรุปโรคที่อำเภอเลือกในการประเมินตนเองอำเภอควบคุมโรคเข้มแข็งแบบยั่งยืนปี </a:t>
            </a:r>
            <a:r>
              <a:rPr lang="th-TH" sz="4000" b="1" dirty="0" smtClean="0">
                <a:solidFill>
                  <a:srgbClr val="2C00A8"/>
                </a:solidFill>
              </a:rPr>
              <a:t>2557</a:t>
            </a:r>
            <a:endParaRPr lang="th-TH" sz="4000" b="1" dirty="0">
              <a:solidFill>
                <a:srgbClr val="2C00A8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057403"/>
            <a:ext cx="8640763" cy="3514737"/>
          </a:xfrm>
          <a:solidFill>
            <a:srgbClr val="CCFFCC"/>
          </a:solidFill>
          <a:ln w="22225"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h-TH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โรคนโยบาย ได้แก่  โรคไม่ติดต่อเรื้อรัง และโรคมือเท้าปาก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โรคที่เป็นปัญหาในพื้นที่ได้แก่ โรคเอดส์  โรคไข้เลือดออก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				     และโรควัณโรค</a:t>
            </a:r>
            <a:endParaRPr lang="en-US" sz="36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44675"/>
            <a:ext cx="7772400" cy="3024188"/>
          </a:xfrm>
          <a:solidFill>
            <a:srgbClr val="CCFFFF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th-TH" b="1">
                <a:solidFill>
                  <a:srgbClr val="003399"/>
                </a:solidFill>
                <a:latin typeface="TH Kodchasal" pitchFamily="2" charset="-34"/>
                <a:cs typeface="TH Kodchasal" pitchFamily="2" charset="-34"/>
              </a:rPr>
              <a:t>การดำเนินงานระดับอำเภอ</a:t>
            </a:r>
            <a:br>
              <a:rPr lang="th-TH" b="1">
                <a:solidFill>
                  <a:srgbClr val="003399"/>
                </a:solidFill>
                <a:latin typeface="TH Kodchasal" pitchFamily="2" charset="-34"/>
                <a:cs typeface="TH Kodchasal" pitchFamily="2" charset="-34"/>
              </a:rPr>
            </a:br>
            <a:r>
              <a:rPr lang="th-TH" b="1">
                <a:solidFill>
                  <a:srgbClr val="003399"/>
                </a:solidFill>
                <a:latin typeface="TH Kodchasal" pitchFamily="2" charset="-34"/>
                <a:cs typeface="TH Kodchasal" pitchFamily="2" charset="-34"/>
              </a:rPr>
              <a:t>“อำเภอควบคุมโรคเข้มแข็งแบบยั่งยืน”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361979" y="301625"/>
            <a:ext cx="8424863" cy="1462088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การดำเนินงานอำเภอควบคุมโรคเข้มแข็งฯ</a:t>
            </a:r>
            <a:br>
              <a:rPr lang="th-TH" sz="4000" b="1" dirty="0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</a:br>
            <a:r>
              <a:rPr lang="th-TH" sz="4000" b="1" dirty="0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ของจังหวัดอุทัยธานี ปี 54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654078" y="1981200"/>
            <a:ext cx="7918450" cy="4687888"/>
          </a:xfrm>
          <a:solidFill>
            <a:schemeClr val="bg1"/>
          </a:solidFill>
          <a:ln w="50800">
            <a:solidFill>
              <a:srgbClr val="00FF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เริ่มต้นในปี </a:t>
            </a:r>
            <a:r>
              <a:rPr lang="en-US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</a:t>
            </a: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54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ชี้แจงแนวทางการดำเนินงานกับทุกอำเภอ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ทุกอำเภอ </a:t>
            </a:r>
            <a:r>
              <a:rPr lang="th-TH" b="1" dirty="0" err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สสอ.</a:t>
            </a: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เลือกเป็นตัวชี้วัดความดีความชอบของ </a:t>
            </a:r>
            <a:r>
              <a:rPr lang="th-TH" b="1" dirty="0" err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สสอ.</a:t>
            </a:r>
            <a:endParaRPr lang="th-TH" b="1" dirty="0">
              <a:solidFill>
                <a:srgbClr val="00FF00"/>
              </a:solidFill>
              <a:latin typeface="TH Chakra Petch" pitchFamily="2" charset="-34"/>
              <a:ea typeface="TH SarabunIT๙" pitchFamily="34" charset="-34"/>
              <a:cs typeface="TH Chakra Petch" pitchFamily="2" charset="-34"/>
            </a:endParaRP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จัดตั้งทีมประเมินผลการดำเนินงาน </a:t>
            </a:r>
            <a:r>
              <a:rPr lang="th-TH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(คัดเลือกจากผู้ปฏิบัติงาน ระดับ รพ.สต., </a:t>
            </a:r>
            <a:r>
              <a:rPr lang="th-TH" b="1" dirty="0" err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สสอ.</a:t>
            </a:r>
            <a:r>
              <a:rPr lang="th-TH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, </a:t>
            </a:r>
            <a:r>
              <a:rPr lang="th-TH" b="1" dirty="0" err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รพช.</a:t>
            </a:r>
            <a:r>
              <a:rPr lang="th-TH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และ </a:t>
            </a:r>
            <a:r>
              <a:rPr lang="th-TH" b="1" dirty="0" err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สสจ.</a:t>
            </a:r>
            <a:r>
              <a:rPr lang="th-TH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เสริมสร้างความเข้มแข็งของระบบข้อมูลระบาด โดยการประเมินมาตรฐาน </a:t>
            </a:r>
            <a:r>
              <a:rPr lang="en-US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SRRT</a:t>
            </a:r>
            <a:r>
              <a:rPr lang="th-TH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และ มาตรฐานระบาดร่วมด้วย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ดำเนินการประเมินผลและสรุปผลการดำเนินงานทั้ง </a:t>
            </a:r>
            <a:r>
              <a:rPr lang="en-US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</a:t>
            </a: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ครั้ง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290541" y="301625"/>
            <a:ext cx="8424863" cy="1462088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การดำเนินงานอำเภอควบคุมโรคเข้มแข็งฯ</a:t>
            </a:r>
            <a:b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</a:br>
            <a: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ของจังหวัดอุทัยธานี ปี 54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511202" y="2124075"/>
            <a:ext cx="7918450" cy="3968750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>
                <a:solidFill>
                  <a:srgbClr val="FF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มอบรางวัลดีเด่นระดับจังหวัด 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อำเภอควบคุมโรคเข้มแข็งฯ ดีเด่น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คนดีศรีระบาดดีเด่น (หมู่บ้าน, รพ.สต., อำเภอ และ </a:t>
            </a:r>
            <a:r>
              <a:rPr lang="th-TH" b="1" dirty="0" err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รพช.</a:t>
            </a: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) </a:t>
            </a:r>
          </a:p>
          <a:p>
            <a:pPr eaLnBrk="1" hangingPunct="1">
              <a:buFontTx/>
              <a:buChar char="-"/>
            </a:pPr>
            <a:r>
              <a:rPr lang="en-US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SRRT</a:t>
            </a: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รพ.สต.ดีเด่น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รายงานการสอบสวนโรคดีเด่น</a:t>
            </a:r>
          </a:p>
          <a:p>
            <a:pPr eaLnBrk="1" hangingPunct="1">
              <a:buFontTx/>
              <a:buChar char="-"/>
            </a:pPr>
            <a:endParaRPr lang="th-TH" b="1" dirty="0">
              <a:solidFill>
                <a:srgbClr val="00FF00"/>
              </a:solidFill>
              <a:latin typeface="TH Chakra Petch" pitchFamily="2" charset="-34"/>
              <a:ea typeface="TH SarabunIT๙" pitchFamily="34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19138" y="260350"/>
            <a:ext cx="8424862" cy="1358900"/>
          </a:xfrm>
          <a:solidFill>
            <a:schemeClr val="bg1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การดำเนินงานอำเภอควบคุมโรคเข้มแข็งฯ</a:t>
            </a:r>
            <a:b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</a:br>
            <a: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ของจังหวัดอุทัยธานี ปี 55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863600" y="1981200"/>
            <a:ext cx="8280400" cy="4114800"/>
          </a:xfrm>
          <a:ln w="28575">
            <a:pattFill prst="plaid">
              <a:fgClr>
                <a:srgbClr val="FFFF00"/>
              </a:fgClr>
              <a:bgClr>
                <a:srgbClr val="008000"/>
              </a:bgClr>
            </a:patt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ปี </a:t>
            </a:r>
            <a:r>
              <a:rPr lang="en-US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</a:t>
            </a:r>
            <a:r>
              <a:rPr lang="en-US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</a:t>
            </a:r>
            <a:r>
              <a:rPr lang="en-US" b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มีส่วนที่ดำเนินการเพิ่มเติมจากปี </a:t>
            </a:r>
            <a:r>
              <a:rPr lang="en-US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2554 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คือ</a:t>
            </a:r>
          </a:p>
          <a:p>
            <a:pPr eaLnBrk="1" hangingPunct="1">
              <a:buFontTx/>
              <a:buChar char="-"/>
            </a:pPr>
            <a:r>
              <a:rPr lang="th-TH" b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จัดตั้งคณะทำงานระดับจังหวัดและทีมประเมินผล โดยบูรณาการร่วมทุกฝ่ายบนสำนักงานสาธารณสุขจังหวัด (ยุทธศาสตร์ฯ, คร และ คบส)</a:t>
            </a:r>
          </a:p>
          <a:p>
            <a:pPr eaLnBrk="1" hangingPunct="1">
              <a:buFontTx/>
              <a:buChar char="-"/>
            </a:pP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นพ.สสจ. มีนโยบายจัดทำ </a:t>
            </a:r>
            <a:r>
              <a:rPr lang="en-US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PCHA</a:t>
            </a: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(ระบบคุณภาพแบบบูรณาการ) เป็นอีก </a:t>
            </a:r>
            <a:r>
              <a:rPr lang="en-US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1</a:t>
            </a: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กระบวนการดำเนินงานที่เน้นการบูรณาการทั้งระบบ ทั้งทางด้านการเฝ้าระวัง ป้องกัน ควบคุมโรค และรักษาพยาบาล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719138" y="260350"/>
            <a:ext cx="8424862" cy="1358900"/>
          </a:xfrm>
          <a:solidFill>
            <a:schemeClr val="bg1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การดำเนินงานอำเภอควบคุมโรคเข้มแข็งฯ</a:t>
            </a:r>
            <a:b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</a:br>
            <a:r>
              <a:rPr lang="th-TH" sz="4000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ของจังหวัดอุทัยธานี ปี </a:t>
            </a:r>
            <a:r>
              <a:rPr lang="en-US" sz="4000" b="1">
                <a:latin typeface="Angsana New" pitchFamily="18" charset="-34"/>
                <a:ea typeface="TH SarabunIT๙" pitchFamily="34" charset="-34"/>
                <a:cs typeface="DS-Wisaka" pitchFamily="18" charset="-34"/>
              </a:rPr>
              <a:t>56</a:t>
            </a:r>
            <a:endParaRPr lang="th-TH" sz="4000" b="1">
              <a:latin typeface="TH SarabunIT๙" pitchFamily="34" charset="-34"/>
              <a:ea typeface="TH SarabunIT๙" pitchFamily="34" charset="-34"/>
              <a:cs typeface="DS-Wisaka" pitchFamily="18" charset="-34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863600" y="1981200"/>
            <a:ext cx="8280400" cy="4114800"/>
          </a:xfrm>
          <a:ln w="28575">
            <a:pattFill prst="plaid">
              <a:fgClr>
                <a:srgbClr val="FFFF00"/>
              </a:fgClr>
              <a:bgClr>
                <a:srgbClr val="008000"/>
              </a:bgClr>
            </a:patt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ปี </a:t>
            </a:r>
            <a:r>
              <a:rPr lang="en-US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</a:t>
            </a:r>
            <a:r>
              <a:rPr lang="en-US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6</a:t>
            </a:r>
            <a:r>
              <a:rPr lang="en-US" b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มีส่วนที่ดำเนินการเพิ่มเติมจากปี </a:t>
            </a:r>
            <a:r>
              <a:rPr lang="en-US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2555 </a:t>
            </a:r>
            <a:r>
              <a:rPr lang="th-TH" b="1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คือ</a:t>
            </a:r>
          </a:p>
          <a:p>
            <a:pPr eaLnBrk="1" hangingPunct="1">
              <a:buFontTx/>
              <a:buChar char="-"/>
            </a:pPr>
            <a:r>
              <a:rPr lang="th-TH" b="1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จัดตั้งคณะกรรมการและคณะทำงานจังหวัดเฝ้าระวัง ป้องกัน ควบคุมโรคและภัยสุขภาพ จังหวัดอุทัยธานี โดยบูรณาการหน่วยงานทุกภาคส่วนที่เกี่ยวข้องระดับจังหวัด ได้แก่ มหาดไทย, ปภ., อบจ., เกษตร, ปศุสัตว์, ศึกษา, พม., ทส. ฯลฯ  </a:t>
            </a:r>
          </a:p>
          <a:p>
            <a:pPr eaLnBrk="1" hangingPunct="1">
              <a:buFontTx/>
              <a:buNone/>
            </a:pP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		จะจัดประชุมในวันที่ </a:t>
            </a:r>
            <a:r>
              <a:rPr lang="en-US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</a:t>
            </a: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มีนาคม </a:t>
            </a:r>
            <a:r>
              <a:rPr lang="en-US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2556</a:t>
            </a: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โดยมีท่านรองผู้ว่าฯ </a:t>
            </a:r>
          </a:p>
          <a:p>
            <a:pPr eaLnBrk="1" hangingPunct="1">
              <a:buFontTx/>
              <a:buNone/>
            </a:pPr>
            <a:r>
              <a:rPr lang="th-TH" b="1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เป็นประธาน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>
          <a:xfrm>
            <a:off x="719138" y="260350"/>
            <a:ext cx="8424862" cy="1358900"/>
          </a:xfrm>
          <a:solidFill>
            <a:schemeClr val="bg1"/>
          </a:solidFill>
          <a:ln w="47625">
            <a:solidFill>
              <a:srgbClr val="FF00FF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th-TH" b="1">
                <a:latin typeface="TH SarabunPSK" pitchFamily="34" charset="-34"/>
                <a:ea typeface="TH SarabunIT๙" pitchFamily="34" charset="-34"/>
                <a:cs typeface="TH SarabunPSK" pitchFamily="34" charset="-34"/>
              </a:rPr>
              <a:t>ผลการดำเนินงานอำเภอควบคุมโรคเข้มแข็งฯ</a:t>
            </a:r>
            <a:br>
              <a:rPr lang="th-TH" b="1">
                <a:latin typeface="TH SarabunPSK" pitchFamily="34" charset="-34"/>
                <a:ea typeface="TH SarabunIT๙" pitchFamily="34" charset="-34"/>
                <a:cs typeface="TH SarabunPSK" pitchFamily="34" charset="-34"/>
              </a:rPr>
            </a:br>
            <a:r>
              <a:rPr lang="th-TH" b="1">
                <a:latin typeface="TH SarabunPSK" pitchFamily="34" charset="-34"/>
                <a:ea typeface="TH SarabunIT๙" pitchFamily="34" charset="-34"/>
                <a:cs typeface="TH SarabunPSK" pitchFamily="34" charset="-34"/>
              </a:rPr>
              <a:t>ของจังหวัดอุทัยธานี ปี </a:t>
            </a:r>
            <a:r>
              <a:rPr lang="en-US" b="1">
                <a:latin typeface="TH SarabunPSK" pitchFamily="34" charset="-34"/>
                <a:ea typeface="TH SarabunIT๙" pitchFamily="34" charset="-34"/>
                <a:cs typeface="TH SarabunPSK" pitchFamily="34" charset="-34"/>
              </a:rPr>
              <a:t>54-55</a:t>
            </a:r>
            <a:endParaRPr lang="th-TH" b="1">
              <a:latin typeface="TH SarabunPSK" pitchFamily="34" charset="-34"/>
              <a:ea typeface="TH SarabunIT๙" pitchFamily="34" charset="-34"/>
              <a:cs typeface="TH SarabunPSK" pitchFamily="34" charset="-34"/>
            </a:endParaRPr>
          </a:p>
        </p:txBody>
      </p:sp>
      <p:sp>
        <p:nvSpPr>
          <p:cNvPr id="103427" name="Rectangle 3"/>
          <p:cNvSpPr>
            <a:spLocks noGrp="1"/>
          </p:cNvSpPr>
          <p:nvPr>
            <p:ph type="body" idx="4294967295"/>
          </p:nvPr>
        </p:nvSpPr>
        <p:spPr>
          <a:xfrm>
            <a:off x="863600" y="1981200"/>
            <a:ext cx="8280400" cy="4687888"/>
          </a:xfrm>
          <a:ln w="28575">
            <a:pattFill prst="plaid">
              <a:fgClr>
                <a:srgbClr val="FFFF00"/>
              </a:fgClr>
              <a:bgClr>
                <a:srgbClr val="008000"/>
              </a:bgClr>
            </a:patt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ปี </a:t>
            </a:r>
            <a:r>
              <a:rPr lang="en-US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</a:t>
            </a:r>
            <a:r>
              <a:rPr lang="th-TH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</a:t>
            </a:r>
            <a:r>
              <a:rPr lang="en-US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4</a:t>
            </a:r>
            <a:r>
              <a:rPr lang="en-US" sz="4000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</a:t>
            </a:r>
            <a:endParaRPr lang="th-TH" sz="4000" b="1" dirty="0">
              <a:solidFill>
                <a:srgbClr val="99CCFF"/>
              </a:solidFill>
              <a:latin typeface="TH Chakra Petch" pitchFamily="2" charset="-34"/>
              <a:ea typeface="TH SarabunIT๙" pitchFamily="34" charset="-34"/>
              <a:cs typeface="TH Chakra Petch" pitchFamily="2" charset="-34"/>
            </a:endParaRPr>
          </a:p>
          <a:p>
            <a:pPr eaLnBrk="1" hangingPunct="1">
              <a:buFontTx/>
              <a:buNone/>
            </a:pPr>
            <a:r>
              <a:rPr lang="th-TH" sz="4000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	อำเภอสว่างอารมณ์ ได้รับการคัดเลือกเป็นอำเภอควบคุมโรคเข้มแข็งแบบยั่งยืนดีเด่นระดับเขต</a:t>
            </a:r>
          </a:p>
          <a:p>
            <a:pPr eaLnBrk="1" hangingPunct="1">
              <a:buFontTx/>
              <a:buNone/>
            </a:pPr>
            <a:r>
              <a:rPr lang="th-TH" sz="4000" b="1" dirty="0">
                <a:solidFill>
                  <a:srgbClr val="00FF00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	</a:t>
            </a:r>
            <a:r>
              <a:rPr lang="th-TH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ปี </a:t>
            </a:r>
            <a:r>
              <a:rPr lang="en-US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25</a:t>
            </a:r>
            <a:r>
              <a:rPr lang="th-TH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</a:t>
            </a:r>
            <a:r>
              <a:rPr lang="en-US" sz="4000" b="1" dirty="0">
                <a:solidFill>
                  <a:srgbClr val="FF6699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5</a:t>
            </a:r>
            <a:r>
              <a:rPr lang="en-US" sz="4000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 </a:t>
            </a:r>
            <a:endParaRPr lang="th-TH" sz="4000" b="1" dirty="0">
              <a:solidFill>
                <a:srgbClr val="99CCFF"/>
              </a:solidFill>
              <a:latin typeface="TH Chakra Petch" pitchFamily="2" charset="-34"/>
              <a:ea typeface="TH SarabunIT๙" pitchFamily="34" charset="-34"/>
              <a:cs typeface="TH Chakra Petch" pitchFamily="2" charset="-34"/>
            </a:endParaRPr>
          </a:p>
          <a:p>
            <a:pPr eaLnBrk="1" hangingPunct="1">
              <a:buFontTx/>
              <a:buNone/>
            </a:pPr>
            <a:r>
              <a:rPr lang="th-TH" sz="4000" b="1" dirty="0">
                <a:solidFill>
                  <a:srgbClr val="99CCFF"/>
                </a:solidFill>
                <a:latin typeface="TH Chakra Petch" pitchFamily="2" charset="-34"/>
                <a:ea typeface="TH SarabunIT๙" pitchFamily="34" charset="-34"/>
                <a:cs typeface="TH Chakra Petch" pitchFamily="2" charset="-34"/>
              </a:rPr>
              <a:t>	อำเภอสว่างอารมณ์ ได้รับการคัดเลือกเป็นอำเภอควบคุมโรคเข้มแข็งแบบยั่งยืนดีเด่นระดับเขต</a:t>
            </a:r>
            <a:endParaRPr lang="th-TH" sz="4000" b="1" dirty="0">
              <a:solidFill>
                <a:srgbClr val="00FF00"/>
              </a:solidFill>
              <a:latin typeface="TH Chakra Petch" pitchFamily="2" charset="-34"/>
              <a:ea typeface="TH SarabunIT๙" pitchFamily="34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nut 8"/>
          <p:cNvSpPr/>
          <p:nvPr/>
        </p:nvSpPr>
        <p:spPr>
          <a:xfrm>
            <a:off x="2700338" y="1557338"/>
            <a:ext cx="3887787" cy="3743325"/>
          </a:xfrm>
          <a:prstGeom prst="donut">
            <a:avLst>
              <a:gd name="adj" fmla="val 610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00364" y="1071546"/>
            <a:ext cx="3240360" cy="1584176"/>
          </a:xfrm>
          <a:prstGeom prst="roundRect">
            <a:avLst>
              <a:gd name="adj" fmla="val 25385"/>
            </a:avLst>
          </a:prstGeom>
          <a:solidFill>
            <a:srgbClr val="FFFF00"/>
          </a:solidFill>
          <a:ln w="1016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chemeClr val="bg1"/>
                </a:solidFill>
              </a:rPr>
              <a:t>ผู้บริหาร</a:t>
            </a:r>
            <a:endParaRPr lang="th-TH" sz="4000" b="1" dirty="0">
              <a:solidFill>
                <a:schemeClr val="bg1"/>
              </a:solidFill>
            </a:endParaRPr>
          </a:p>
        </p:txBody>
      </p:sp>
      <p:sp>
        <p:nvSpPr>
          <p:cNvPr id="16389" name="Title 1"/>
          <p:cNvSpPr>
            <a:spLocks noGrp="1"/>
          </p:cNvSpPr>
          <p:nvPr>
            <p:ph type="ctrTitle" idx="4294967295"/>
          </p:nvPr>
        </p:nvSpPr>
        <p:spPr>
          <a:xfrm>
            <a:off x="0" y="1052513"/>
            <a:ext cx="2876550" cy="1500187"/>
          </a:xfrm>
        </p:spPr>
        <p:txBody>
          <a:bodyPr/>
          <a:lstStyle/>
          <a:p>
            <a:pPr algn="ctr" eaLnBrk="1" hangingPunct="1"/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นโยบายผู้บริหาร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71600" y="3933056"/>
            <a:ext cx="3240360" cy="1584176"/>
          </a:xfrm>
          <a:prstGeom prst="roundRect">
            <a:avLst>
              <a:gd name="adj" fmla="val 25385"/>
            </a:avLst>
          </a:prstGeom>
          <a:solidFill>
            <a:srgbClr val="FFFF00"/>
          </a:solidFill>
          <a:ln w="1016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/>
          </a:p>
        </p:txBody>
      </p:sp>
      <p:sp>
        <p:nvSpPr>
          <p:cNvPr id="7" name="Rounded Rectangle 6"/>
          <p:cNvSpPr/>
          <p:nvPr/>
        </p:nvSpPr>
        <p:spPr>
          <a:xfrm>
            <a:off x="5148064" y="3861048"/>
            <a:ext cx="3240360" cy="1584176"/>
          </a:xfrm>
          <a:prstGeom prst="roundRect">
            <a:avLst>
              <a:gd name="adj" fmla="val 25385"/>
            </a:avLst>
          </a:prstGeom>
          <a:solidFill>
            <a:srgbClr val="FFFF00"/>
          </a:solidFill>
          <a:ln w="101600"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96" name="TextBox 10"/>
          <p:cNvSpPr txBox="1">
            <a:spLocks noChangeArrowheads="1"/>
          </p:cNvSpPr>
          <p:nvPr/>
        </p:nvSpPr>
        <p:spPr bwMode="auto">
          <a:xfrm>
            <a:off x="3132138" y="2906713"/>
            <a:ext cx="295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sz="2400" b="1">
                <a:latin typeface="Tahoma" pitchFamily="34" charset="0"/>
                <a:cs typeface="Tahoma" pitchFamily="34" charset="0"/>
              </a:rPr>
              <a:t>อำเภอ+จังหวัดเข้มแข็งฯ</a:t>
            </a:r>
          </a:p>
        </p:txBody>
      </p:sp>
      <p:sp>
        <p:nvSpPr>
          <p:cNvPr id="16397" name="TextBox 9"/>
          <p:cNvSpPr txBox="1">
            <a:spLocks noChangeArrowheads="1"/>
          </p:cNvSpPr>
          <p:nvPr/>
        </p:nvSpPr>
        <p:spPr bwMode="auto">
          <a:xfrm>
            <a:off x="468313" y="5734050"/>
            <a:ext cx="8208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sz="4000" b="1">
                <a:solidFill>
                  <a:schemeClr val="accent1"/>
                </a:solidFill>
                <a:latin typeface="DilleniaUPC" pitchFamily="18" charset="-34"/>
                <a:cs typeface="DilleniaUPC" pitchFamily="18" charset="-34"/>
              </a:rPr>
              <a:t>ผู้มีส่วนสำคัญในการดำเนินงานอำเภอ+จังหวัดเข้มแข็ง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292725" y="4344988"/>
            <a:ext cx="2735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ผู้ประเมิน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042988" y="4365625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ผู้ปฏิบัติ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val 4"/>
          <p:cNvSpPr>
            <a:spLocks noChangeArrowheads="1"/>
          </p:cNvSpPr>
          <p:nvPr/>
        </p:nvSpPr>
        <p:spPr bwMode="auto">
          <a:xfrm>
            <a:off x="2843213" y="3068638"/>
            <a:ext cx="2879725" cy="187325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th-TH" sz="1800">
              <a:latin typeface="Calibri" pitchFamily="34" charset="0"/>
            </a:endParaRPr>
          </a:p>
        </p:txBody>
      </p:sp>
      <p:cxnSp>
        <p:nvCxnSpPr>
          <p:cNvPr id="17410" name="AutoShape 6"/>
          <p:cNvCxnSpPr>
            <a:cxnSpLocks noChangeShapeType="1"/>
          </p:cNvCxnSpPr>
          <p:nvPr/>
        </p:nvCxnSpPr>
        <p:spPr bwMode="auto">
          <a:xfrm rot="10800000">
            <a:off x="3217863" y="2636838"/>
            <a:ext cx="503237" cy="43180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5205413" y="-1208088"/>
            <a:ext cx="158115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1400">
                <a:latin typeface="TH SarabunIT๙" pitchFamily="34" charset="-34"/>
                <a:cs typeface="IrisUPC" pitchFamily="34" charset="-34"/>
              </a:rPr>
              <a:t>25 ธ.ค.2555</a:t>
            </a:r>
            <a:endParaRPr lang="th-TH">
              <a:cs typeface="IrisUPC" pitchFamily="34" charset="-34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0" y="-1208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th-TH" sz="1800"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17413" name="Rectangle 9"/>
          <p:cNvGrpSpPr>
            <a:grpSpLocks/>
          </p:cNvGrpSpPr>
          <p:nvPr/>
        </p:nvGrpSpPr>
        <p:grpSpPr bwMode="auto">
          <a:xfrm>
            <a:off x="539750" y="150813"/>
            <a:ext cx="8208963" cy="1355725"/>
            <a:chOff x="718" y="-22"/>
            <a:chExt cx="2757" cy="629"/>
          </a:xfrm>
        </p:grpSpPr>
        <p:pic>
          <p:nvPicPr>
            <p:cNvPr id="17454" name="Rectangl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8" y="65"/>
              <a:ext cx="2757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55" name="Text Box 7"/>
            <p:cNvSpPr txBox="1">
              <a:spLocks noChangeArrowheads="1"/>
            </p:cNvSpPr>
            <p:nvPr/>
          </p:nvSpPr>
          <p:spPr bwMode="auto">
            <a:xfrm>
              <a:off x="720" y="-22"/>
              <a:ext cx="2751" cy="629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th-TH" sz="4000" b="1">
                  <a:solidFill>
                    <a:schemeClr val="tx2"/>
                  </a:solidFill>
                  <a:latin typeface="Angsana New" pitchFamily="18" charset="-34"/>
                </a:rPr>
                <a:t>บทบาทการดำเนินงานอำเภอควบคุมโรคเข้มแข็งแบบยั่งยืน สสจ.อุทัยธานี</a:t>
              </a:r>
              <a:endParaRPr lang="en-US" sz="4000" b="1">
                <a:solidFill>
                  <a:schemeClr val="tx2"/>
                </a:solidFill>
                <a:latin typeface="Angsana New" pitchFamily="18" charset="-34"/>
              </a:endParaRPr>
            </a:p>
          </p:txBody>
        </p:sp>
      </p:grp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3059113" y="3560763"/>
            <a:ext cx="2449512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4400" b="1">
                <a:solidFill>
                  <a:schemeClr val="bg1"/>
                </a:solidFill>
                <a:latin typeface="Angsana New" pitchFamily="18" charset="-34"/>
              </a:rPr>
              <a:t>สสจ.อุทัยธานี</a:t>
            </a:r>
            <a:endParaRPr lang="en-US" sz="4400" b="1">
              <a:solidFill>
                <a:schemeClr val="bg1"/>
              </a:solidFill>
              <a:latin typeface="Angsana New" pitchFamily="18" charset="-34"/>
            </a:endParaRPr>
          </a:p>
        </p:txBody>
      </p:sp>
      <p:cxnSp>
        <p:nvCxnSpPr>
          <p:cNvPr id="17415" name="AutoShape 13"/>
          <p:cNvCxnSpPr>
            <a:cxnSpLocks noChangeShapeType="1"/>
          </p:cNvCxnSpPr>
          <p:nvPr/>
        </p:nvCxnSpPr>
        <p:spPr bwMode="auto">
          <a:xfrm flipV="1">
            <a:off x="4979988" y="1803400"/>
            <a:ext cx="503237" cy="43180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587375" y="1989138"/>
            <a:ext cx="2400300" cy="1008062"/>
          </a:xfrm>
          <a:prstGeom prst="rect">
            <a:avLst/>
          </a:prstGeom>
          <a:solidFill>
            <a:srgbClr val="FF99CC"/>
          </a:solidFill>
          <a:ln w="4127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5400" b="1">
                <a:solidFill>
                  <a:srgbClr val="000099"/>
                </a:solidFill>
                <a:latin typeface="TH Chakra Petch" pitchFamily="2" charset="-34"/>
                <a:cs typeface="TH Chakra Petch" pitchFamily="2" charset="-34"/>
              </a:rPr>
              <a:t>ส่งเสริม</a:t>
            </a:r>
            <a:endParaRPr lang="th-TH" sz="5400">
              <a:solidFill>
                <a:srgbClr val="000099"/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cxnSp>
        <p:nvCxnSpPr>
          <p:cNvPr id="17432" name="AutoShape 44"/>
          <p:cNvCxnSpPr>
            <a:cxnSpLocks noChangeShapeType="1"/>
          </p:cNvCxnSpPr>
          <p:nvPr/>
        </p:nvCxnSpPr>
        <p:spPr bwMode="auto">
          <a:xfrm>
            <a:off x="5435600" y="4581525"/>
            <a:ext cx="504825" cy="3603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7436" name="AutoShape 52"/>
          <p:cNvCxnSpPr>
            <a:cxnSpLocks noChangeShapeType="1"/>
          </p:cNvCxnSpPr>
          <p:nvPr/>
        </p:nvCxnSpPr>
        <p:spPr bwMode="auto">
          <a:xfrm flipV="1">
            <a:off x="4979988" y="1803400"/>
            <a:ext cx="503237" cy="43180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37" name="AutoShape 53"/>
          <p:cNvCxnSpPr>
            <a:cxnSpLocks noChangeShapeType="1"/>
          </p:cNvCxnSpPr>
          <p:nvPr/>
        </p:nvCxnSpPr>
        <p:spPr bwMode="auto">
          <a:xfrm flipV="1">
            <a:off x="4787900" y="1773238"/>
            <a:ext cx="720725" cy="36036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38" name="AutoShape 54"/>
          <p:cNvCxnSpPr>
            <a:cxnSpLocks noChangeShapeType="1"/>
          </p:cNvCxnSpPr>
          <p:nvPr/>
        </p:nvCxnSpPr>
        <p:spPr bwMode="auto">
          <a:xfrm flipH="1" flipV="1">
            <a:off x="2916238" y="1844675"/>
            <a:ext cx="574675" cy="360363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7442" name="AutoShape 62"/>
          <p:cNvCxnSpPr>
            <a:cxnSpLocks noChangeShapeType="1"/>
          </p:cNvCxnSpPr>
          <p:nvPr/>
        </p:nvCxnSpPr>
        <p:spPr bwMode="auto">
          <a:xfrm flipV="1">
            <a:off x="4979988" y="1803400"/>
            <a:ext cx="503237" cy="43180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7446" name="Text Box 71"/>
          <p:cNvSpPr txBox="1">
            <a:spLocks noChangeArrowheads="1"/>
          </p:cNvSpPr>
          <p:nvPr/>
        </p:nvSpPr>
        <p:spPr bwMode="auto">
          <a:xfrm>
            <a:off x="468313" y="5157788"/>
            <a:ext cx="2632075" cy="1008062"/>
          </a:xfrm>
          <a:prstGeom prst="rect">
            <a:avLst/>
          </a:prstGeom>
          <a:solidFill>
            <a:srgbClr val="00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5400" b="1"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ประสานงาน</a:t>
            </a:r>
          </a:p>
        </p:txBody>
      </p:sp>
      <p:sp>
        <p:nvSpPr>
          <p:cNvPr id="17447" name="Text Box 72"/>
          <p:cNvSpPr txBox="1">
            <a:spLocks noChangeArrowheads="1"/>
          </p:cNvSpPr>
          <p:nvPr/>
        </p:nvSpPr>
        <p:spPr bwMode="auto">
          <a:xfrm>
            <a:off x="5795963" y="1989138"/>
            <a:ext cx="2447925" cy="1008062"/>
          </a:xfrm>
          <a:prstGeom prst="rect">
            <a:avLst/>
          </a:prstGeom>
          <a:solidFill>
            <a:srgbClr val="FF99CC"/>
          </a:solidFill>
          <a:ln w="4127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5400" b="1">
                <a:solidFill>
                  <a:srgbClr val="000099"/>
                </a:solidFill>
                <a:latin typeface="TH Chakra Petch" pitchFamily="2" charset="-34"/>
                <a:cs typeface="TH Chakra Petch" pitchFamily="2" charset="-34"/>
              </a:rPr>
              <a:t>สนับสนุน</a:t>
            </a:r>
            <a:endParaRPr lang="en-US" sz="5400" b="1">
              <a:solidFill>
                <a:srgbClr val="000099"/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cxnSp>
        <p:nvCxnSpPr>
          <p:cNvPr id="17448" name="AutoShape 73"/>
          <p:cNvCxnSpPr>
            <a:cxnSpLocks noChangeShapeType="1"/>
          </p:cNvCxnSpPr>
          <p:nvPr/>
        </p:nvCxnSpPr>
        <p:spPr bwMode="auto">
          <a:xfrm flipV="1">
            <a:off x="4979988" y="2636838"/>
            <a:ext cx="503237" cy="43180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7449" name="AutoShape 75"/>
          <p:cNvCxnSpPr>
            <a:cxnSpLocks noChangeShapeType="1"/>
          </p:cNvCxnSpPr>
          <p:nvPr/>
        </p:nvCxnSpPr>
        <p:spPr bwMode="auto">
          <a:xfrm flipH="1">
            <a:off x="2700338" y="4581525"/>
            <a:ext cx="503237" cy="360363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7450" name="Text Box 78"/>
          <p:cNvSpPr txBox="1">
            <a:spLocks noChangeArrowheads="1"/>
          </p:cNvSpPr>
          <p:nvPr/>
        </p:nvSpPr>
        <p:spPr bwMode="auto">
          <a:xfrm>
            <a:off x="5651500" y="5157788"/>
            <a:ext cx="3027363" cy="1008062"/>
          </a:xfrm>
          <a:prstGeom prst="rect">
            <a:avLst/>
          </a:prstGeom>
          <a:solidFill>
            <a:srgbClr val="00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5400" b="1"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ประเมินผล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01625"/>
            <a:ext cx="8424862" cy="1327150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 smtClean="0">
                <a:latin typeface="Angsana New" pitchFamily="18" charset="-34"/>
              </a:rPr>
              <a:t>การดำเนินงานอำเภอควบคุมโรคเข้มแข็งแบบยั่งยืน ภายใต้ระบบสุขภาพอำเภอ </a:t>
            </a:r>
            <a:r>
              <a:rPr lang="en-US" sz="4000" b="1" dirty="0" smtClean="0">
                <a:latin typeface="Angsana New" pitchFamily="18" charset="-34"/>
              </a:rPr>
              <a:t>DHS </a:t>
            </a:r>
            <a:r>
              <a:rPr lang="th-TH" sz="4000" b="1" dirty="0" smtClean="0">
                <a:latin typeface="Angsana New" pitchFamily="18" charset="-34"/>
              </a:rPr>
              <a:t>ปี 2557</a:t>
            </a:r>
            <a:endParaRPr lang="th-TH" sz="4000" b="1" dirty="0">
              <a:latin typeface="Angsana New" pitchFamily="18" charset="-34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857364"/>
            <a:ext cx="8424862" cy="4681537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กระบวนการดำเนินงานเริ่มแรกในปี 2557 (เดือน กุมภาพันธ์)</a:t>
            </a:r>
          </a:p>
          <a:p>
            <a:r>
              <a:rPr lang="th-TH" sz="3600" b="1" dirty="0" smtClean="0">
                <a:latin typeface="TH Chakra Petch" pitchFamily="2" charset="-34"/>
                <a:cs typeface="TH Chakra Petch" pitchFamily="2" charset="-34"/>
              </a:rPr>
              <a:t>วิเคราะห์ประเมินตนเอง </a:t>
            </a:r>
            <a:r>
              <a:rPr lang="en-US" sz="3600" b="1" dirty="0" smtClean="0"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latin typeface="TH Chakra Petch" pitchFamily="2" charset="-34"/>
                <a:cs typeface="TH Chakra Petch" pitchFamily="2" charset="-34"/>
              </a:rPr>
              <a:t> เพื่อพัฒนาต่อ (ทุกอำเภอยังไม่ผ่านระดับ 3)</a:t>
            </a:r>
            <a:endParaRPr lang="th-TH" sz="3600" b="1" dirty="0">
              <a:latin typeface="TH Chakra Petch" pitchFamily="2" charset="-34"/>
              <a:cs typeface="TH Chakra Petch" pitchFamily="2" charset="-34"/>
            </a:endParaRPr>
          </a:p>
          <a:p>
            <a:pPr eaLnBrk="1" hangingPunct="1"/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จัดประชุมเชิงปฏิบัติการเพื่อระดมสมอง และขับเคลื่อนนโยบายอำเภอควบคุมโรคเข้มแข็งภายใต้ </a:t>
            </a:r>
            <a:r>
              <a:rPr lang="en-US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DHS </a:t>
            </a:r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โดยคณะกรรมการ </a:t>
            </a:r>
            <a:r>
              <a:rPr lang="en-US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 อำเภอและจังหวัด วิเคราะห์ประเด็นปัญหาทั้ง </a:t>
            </a:r>
            <a:r>
              <a:rPr lang="en-US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ODOP  </a:t>
            </a:r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โรคนโยบาย และโรคที่เป็นปัญหาในพื้นที่</a:t>
            </a:r>
          </a:p>
          <a:p>
            <a:pPr eaLnBrk="1" hangingPunct="1"/>
            <a:r>
              <a:rPr lang="th-TH" sz="3600" b="1" dirty="0" smtClean="0">
                <a:solidFill>
                  <a:srgbClr val="99CCFF"/>
                </a:solidFill>
                <a:latin typeface="TH Chakra Petch" pitchFamily="2" charset="-34"/>
                <a:cs typeface="TH Chakra Petch" pitchFamily="2" charset="-34"/>
              </a:rPr>
              <a:t>พัฒนาและปรับปรุงการดำเนินงาน </a:t>
            </a:r>
            <a:r>
              <a:rPr lang="en-US" sz="3600" b="1" dirty="0" smtClean="0">
                <a:solidFill>
                  <a:srgbClr val="99CCFF"/>
                </a:solidFill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solidFill>
                  <a:srgbClr val="99CCFF"/>
                </a:solidFill>
                <a:latin typeface="TH Chakra Petch" pitchFamily="2" charset="-34"/>
                <a:cs typeface="TH Chakra Petch" pitchFamily="2" charset="-34"/>
              </a:rPr>
              <a:t> ของแต่ละอำเภอให้ผ่านระดับ 3 ทุกแห่ง</a:t>
            </a:r>
            <a:endParaRPr lang="th-TH" sz="3600" b="1" dirty="0">
              <a:solidFill>
                <a:srgbClr val="99CCFF"/>
              </a:solidFill>
              <a:latin typeface="TH Chakra Petch" pitchFamily="2" charset="-34"/>
              <a:cs typeface="TH Chakra Petch" pitchFamily="2" charset="-34"/>
            </a:endParaRP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66FFFF"/>
              </a:solidFill>
              <a:latin typeface="TH Chakra Petch" pitchFamily="2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4"/>
          <p:cNvSpPr>
            <a:spLocks noChangeArrowheads="1"/>
          </p:cNvSpPr>
          <p:nvPr/>
        </p:nvSpPr>
        <p:spPr bwMode="auto">
          <a:xfrm>
            <a:off x="2843213" y="3644900"/>
            <a:ext cx="2665412" cy="1296988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th-TH" sz="1800">
              <a:latin typeface="Calibri" pitchFamily="34" charset="0"/>
            </a:endParaRPr>
          </a:p>
        </p:txBody>
      </p:sp>
      <p:cxnSp>
        <p:nvCxnSpPr>
          <p:cNvPr id="87043" name="AutoShape 6"/>
          <p:cNvCxnSpPr>
            <a:cxnSpLocks noChangeShapeType="1"/>
          </p:cNvCxnSpPr>
          <p:nvPr/>
        </p:nvCxnSpPr>
        <p:spPr bwMode="auto">
          <a:xfrm flipV="1">
            <a:off x="4140200" y="2852738"/>
            <a:ext cx="0" cy="720725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7044" name="Text Box 7"/>
          <p:cNvSpPr txBox="1">
            <a:spLocks noChangeArrowheads="1"/>
          </p:cNvSpPr>
          <p:nvPr/>
        </p:nvSpPr>
        <p:spPr bwMode="auto">
          <a:xfrm>
            <a:off x="5205413" y="-1208088"/>
            <a:ext cx="158115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1400">
                <a:latin typeface="TH SarabunIT๙" pitchFamily="34" charset="-34"/>
                <a:cs typeface="IrisUPC" pitchFamily="34" charset="-34"/>
              </a:rPr>
              <a:t>25 ธ.ค.2555</a:t>
            </a:r>
            <a:endParaRPr lang="th-TH">
              <a:cs typeface="IrisUPC" pitchFamily="34" charset="-34"/>
            </a:endParaRPr>
          </a:p>
        </p:txBody>
      </p:sp>
      <p:sp>
        <p:nvSpPr>
          <p:cNvPr id="87045" name="Rectangle 8"/>
          <p:cNvSpPr>
            <a:spLocks noChangeArrowheads="1"/>
          </p:cNvSpPr>
          <p:nvPr/>
        </p:nvSpPr>
        <p:spPr bwMode="auto">
          <a:xfrm>
            <a:off x="0" y="-1208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th-TH" sz="1800"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87046" name="Rectangle 9"/>
          <p:cNvGrpSpPr>
            <a:grpSpLocks/>
          </p:cNvGrpSpPr>
          <p:nvPr/>
        </p:nvGrpSpPr>
        <p:grpSpPr bwMode="auto">
          <a:xfrm>
            <a:off x="539750" y="152400"/>
            <a:ext cx="8208963" cy="1350963"/>
            <a:chOff x="718" y="-21"/>
            <a:chExt cx="2757" cy="627"/>
          </a:xfrm>
        </p:grpSpPr>
        <p:pic>
          <p:nvPicPr>
            <p:cNvPr id="87047" name="Rectangl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8" y="65"/>
              <a:ext cx="2757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48" name="Text Box 7"/>
            <p:cNvSpPr txBox="1">
              <a:spLocks noChangeArrowheads="1"/>
            </p:cNvSpPr>
            <p:nvPr/>
          </p:nvSpPr>
          <p:spPr bwMode="auto">
            <a:xfrm>
              <a:off x="720" y="-21"/>
              <a:ext cx="2751" cy="627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th-TH" sz="4000" b="1">
                  <a:solidFill>
                    <a:schemeClr val="tx2"/>
                  </a:solidFill>
                  <a:latin typeface="Angsana New" pitchFamily="18" charset="-34"/>
                </a:rPr>
                <a:t>การประสานงานจังหวัด เฝ้าระวัง ป้องกัน ควบคุมโรคและภัยสุขภาพเข้มแข็งแบบยั่งยืน จังหวัดอุทัยธานี</a:t>
              </a:r>
              <a:endParaRPr lang="en-US" sz="4000" b="1">
                <a:solidFill>
                  <a:schemeClr val="tx2"/>
                </a:solidFill>
                <a:latin typeface="Angsana New" pitchFamily="18" charset="-34"/>
              </a:endParaRPr>
            </a:p>
          </p:txBody>
        </p:sp>
      </p:grpSp>
      <p:sp>
        <p:nvSpPr>
          <p:cNvPr id="87049" name="Text Box 10"/>
          <p:cNvSpPr txBox="1">
            <a:spLocks noChangeArrowheads="1"/>
          </p:cNvSpPr>
          <p:nvPr/>
        </p:nvSpPr>
        <p:spPr bwMode="auto">
          <a:xfrm>
            <a:off x="2843213" y="3860800"/>
            <a:ext cx="26638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4000" b="1"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สสจ.อุทัยธานี </a:t>
            </a:r>
            <a:endParaRPr lang="en-US" sz="4000" b="1">
              <a:solidFill>
                <a:schemeClr val="bg1"/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cxnSp>
        <p:nvCxnSpPr>
          <p:cNvPr id="87050" name="AutoShape 13"/>
          <p:cNvCxnSpPr>
            <a:cxnSpLocks noChangeShapeType="1"/>
          </p:cNvCxnSpPr>
          <p:nvPr/>
        </p:nvCxnSpPr>
        <p:spPr bwMode="auto">
          <a:xfrm flipV="1">
            <a:off x="4979988" y="1803400"/>
            <a:ext cx="503237" cy="43180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7051" name="Line 16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53" name="Line 18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2987675" y="1773238"/>
            <a:ext cx="2400300" cy="1008062"/>
          </a:xfrm>
          <a:prstGeom prst="rect">
            <a:avLst/>
          </a:prstGeom>
          <a:solidFill>
            <a:srgbClr val="CCFFFF"/>
          </a:solidFill>
          <a:ln w="4127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5400" b="1">
                <a:solidFill>
                  <a:srgbClr val="000099"/>
                </a:solidFill>
                <a:latin typeface="TH Chakra Petch" pitchFamily="2" charset="-34"/>
                <a:cs typeface="TH Chakra Petch" pitchFamily="2" charset="-34"/>
              </a:rPr>
              <a:t>มหาดไทย</a:t>
            </a:r>
            <a:endParaRPr lang="th-TH" sz="5400">
              <a:solidFill>
                <a:srgbClr val="000099"/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87055" name="Line 21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57" name="Line 23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58" name="Line 27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60" name="Line 29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61" name="Line 34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63" name="Line 36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64" name="Line 41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66" name="Line 43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cxnSp>
        <p:nvCxnSpPr>
          <p:cNvPr id="87067" name="AutoShape 44"/>
          <p:cNvCxnSpPr>
            <a:cxnSpLocks noChangeShapeType="1"/>
          </p:cNvCxnSpPr>
          <p:nvPr/>
        </p:nvCxnSpPr>
        <p:spPr bwMode="auto">
          <a:xfrm>
            <a:off x="5292725" y="4724400"/>
            <a:ext cx="719138" cy="86518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7068" name="Line 49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70" name="Line 51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cxnSp>
        <p:nvCxnSpPr>
          <p:cNvPr id="87071" name="AutoShape 52"/>
          <p:cNvCxnSpPr>
            <a:cxnSpLocks noChangeShapeType="1"/>
          </p:cNvCxnSpPr>
          <p:nvPr/>
        </p:nvCxnSpPr>
        <p:spPr bwMode="auto">
          <a:xfrm flipH="1">
            <a:off x="3635375" y="5013325"/>
            <a:ext cx="73025" cy="647700"/>
          </a:xfrm>
          <a:prstGeom prst="straightConnector1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7073" name="AutoShape 54"/>
          <p:cNvCxnSpPr>
            <a:cxnSpLocks noChangeShapeType="1"/>
          </p:cNvCxnSpPr>
          <p:nvPr/>
        </p:nvCxnSpPr>
        <p:spPr bwMode="auto">
          <a:xfrm flipH="1" flipV="1">
            <a:off x="2124075" y="4005263"/>
            <a:ext cx="647700" cy="144462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7074" name="Line 58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75" name="Line 59"/>
          <p:cNvSpPr>
            <a:spLocks noChangeShapeType="1"/>
          </p:cNvSpPr>
          <p:nvPr/>
        </p:nvSpPr>
        <p:spPr bwMode="auto">
          <a:xfrm>
            <a:off x="5435600" y="4076700"/>
            <a:ext cx="1008063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76" name="Line 60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cxnSp>
        <p:nvCxnSpPr>
          <p:cNvPr id="87077" name="AutoShape 62"/>
          <p:cNvCxnSpPr>
            <a:cxnSpLocks noChangeShapeType="1"/>
          </p:cNvCxnSpPr>
          <p:nvPr/>
        </p:nvCxnSpPr>
        <p:spPr bwMode="auto">
          <a:xfrm>
            <a:off x="4716463" y="5013325"/>
            <a:ext cx="1587" cy="649288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7078" name="Line 68"/>
          <p:cNvSpPr>
            <a:spLocks noChangeShapeType="1"/>
          </p:cNvSpPr>
          <p:nvPr/>
        </p:nvSpPr>
        <p:spPr bwMode="auto">
          <a:xfrm>
            <a:off x="6896100" y="39639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79" name="Line 69"/>
          <p:cNvSpPr>
            <a:spLocks noChangeShapeType="1"/>
          </p:cNvSpPr>
          <p:nvPr/>
        </p:nvSpPr>
        <p:spPr bwMode="auto">
          <a:xfrm>
            <a:off x="2627313" y="3068638"/>
            <a:ext cx="935037" cy="574675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80" name="Line 70"/>
          <p:cNvSpPr>
            <a:spLocks noChangeShapeType="1"/>
          </p:cNvSpPr>
          <p:nvPr/>
        </p:nvSpPr>
        <p:spPr bwMode="auto">
          <a:xfrm>
            <a:off x="7427913" y="3963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81" name="Text Box 71"/>
          <p:cNvSpPr txBox="1">
            <a:spLocks noChangeArrowheads="1"/>
          </p:cNvSpPr>
          <p:nvPr/>
        </p:nvSpPr>
        <p:spPr bwMode="auto">
          <a:xfrm>
            <a:off x="2916238" y="5734050"/>
            <a:ext cx="1079500" cy="6477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40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กษ</a:t>
            </a:r>
          </a:p>
        </p:txBody>
      </p:sp>
      <p:sp>
        <p:nvSpPr>
          <p:cNvPr id="87082" name="Text Box 72"/>
          <p:cNvSpPr txBox="1">
            <a:spLocks noChangeArrowheads="1"/>
          </p:cNvSpPr>
          <p:nvPr/>
        </p:nvSpPr>
        <p:spPr bwMode="auto">
          <a:xfrm>
            <a:off x="5651500" y="2708275"/>
            <a:ext cx="1008063" cy="719138"/>
          </a:xfrm>
          <a:prstGeom prst="rect">
            <a:avLst/>
          </a:prstGeom>
          <a:solidFill>
            <a:srgbClr val="CCFFFF"/>
          </a:solidFill>
          <a:ln w="4127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4000" b="1">
                <a:solidFill>
                  <a:srgbClr val="000099"/>
                </a:solidFill>
                <a:latin typeface="TH Chakra Petch" pitchFamily="2" charset="-34"/>
                <a:cs typeface="TH Chakra Petch" pitchFamily="2" charset="-34"/>
              </a:rPr>
              <a:t>ปชส.</a:t>
            </a:r>
            <a:endParaRPr lang="en-US" sz="4000" b="1">
              <a:solidFill>
                <a:srgbClr val="000099"/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cxnSp>
        <p:nvCxnSpPr>
          <p:cNvPr id="87083" name="AutoShape 73"/>
          <p:cNvCxnSpPr>
            <a:cxnSpLocks noChangeShapeType="1"/>
          </p:cNvCxnSpPr>
          <p:nvPr/>
        </p:nvCxnSpPr>
        <p:spPr bwMode="auto">
          <a:xfrm flipV="1">
            <a:off x="4787900" y="3284538"/>
            <a:ext cx="720725" cy="2889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7084" name="AutoShape 75"/>
          <p:cNvCxnSpPr>
            <a:cxnSpLocks noChangeShapeType="1"/>
          </p:cNvCxnSpPr>
          <p:nvPr/>
        </p:nvCxnSpPr>
        <p:spPr bwMode="auto">
          <a:xfrm flipH="1">
            <a:off x="2051050" y="4724400"/>
            <a:ext cx="792163" cy="1619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7085" name="Text Box 78"/>
          <p:cNvSpPr txBox="1">
            <a:spLocks noChangeArrowheads="1"/>
          </p:cNvSpPr>
          <p:nvPr/>
        </p:nvSpPr>
        <p:spPr bwMode="auto">
          <a:xfrm>
            <a:off x="4284663" y="5734050"/>
            <a:ext cx="1081087" cy="719138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th-TH" sz="40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พม</a:t>
            </a:r>
            <a:r>
              <a:rPr lang="th-TH" sz="4000" b="1"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.</a:t>
            </a:r>
          </a:p>
        </p:txBody>
      </p:sp>
      <p:sp>
        <p:nvSpPr>
          <p:cNvPr id="87086" name="Line 79"/>
          <p:cNvSpPr>
            <a:spLocks noChangeShapeType="1"/>
          </p:cNvSpPr>
          <p:nvPr/>
        </p:nvSpPr>
        <p:spPr bwMode="auto">
          <a:xfrm>
            <a:off x="7419975" y="39751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87090" name="Text Box 50"/>
          <p:cNvSpPr txBox="1">
            <a:spLocks noChangeArrowheads="1"/>
          </p:cNvSpPr>
          <p:nvPr/>
        </p:nvSpPr>
        <p:spPr bwMode="auto">
          <a:xfrm>
            <a:off x="1042988" y="3644900"/>
            <a:ext cx="936625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ทส</a:t>
            </a:r>
          </a:p>
        </p:txBody>
      </p: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6588125" y="4221163"/>
            <a:ext cx="1366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/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6588125" y="4724400"/>
            <a:ext cx="1008063" cy="5794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ประมง</a:t>
            </a:r>
          </a:p>
        </p:txBody>
      </p:sp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1116013" y="4659313"/>
            <a:ext cx="865187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ศธ</a:t>
            </a:r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1619250" y="5589588"/>
            <a:ext cx="935038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พช</a:t>
            </a:r>
          </a:p>
        </p:txBody>
      </p:sp>
      <p:sp>
        <p:nvSpPr>
          <p:cNvPr id="87096" name="Text Box 56"/>
          <p:cNvSpPr txBox="1">
            <a:spLocks noChangeArrowheads="1"/>
          </p:cNvSpPr>
          <p:nvPr/>
        </p:nvSpPr>
        <p:spPr bwMode="auto">
          <a:xfrm>
            <a:off x="5724525" y="5734050"/>
            <a:ext cx="1152525" cy="5794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ปศุสัตว์</a:t>
            </a:r>
          </a:p>
        </p:txBody>
      </p:sp>
      <p:sp>
        <p:nvSpPr>
          <p:cNvPr id="87097" name="Text Box 57"/>
          <p:cNvSpPr txBox="1">
            <a:spLocks noChangeArrowheads="1"/>
          </p:cNvSpPr>
          <p:nvPr/>
        </p:nvSpPr>
        <p:spPr bwMode="auto">
          <a:xfrm>
            <a:off x="1619250" y="2636838"/>
            <a:ext cx="1008063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อบจ</a:t>
            </a:r>
          </a:p>
        </p:txBody>
      </p:sp>
      <p:sp>
        <p:nvSpPr>
          <p:cNvPr id="87098" name="Text Box 58"/>
          <p:cNvSpPr txBox="1">
            <a:spLocks noChangeArrowheads="1"/>
          </p:cNvSpPr>
          <p:nvPr/>
        </p:nvSpPr>
        <p:spPr bwMode="auto">
          <a:xfrm>
            <a:off x="6588125" y="3789363"/>
            <a:ext cx="1079500" cy="5794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solidFill>
                  <a:srgbClr val="003399"/>
                </a:solidFill>
                <a:latin typeface="TH Chakra Petch" pitchFamily="2" charset="-34"/>
                <a:cs typeface="TH Chakra Petch" pitchFamily="2" charset="-34"/>
              </a:rPr>
              <a:t>ท้องถิ่น</a:t>
            </a:r>
          </a:p>
        </p:txBody>
      </p:sp>
      <p:cxnSp>
        <p:nvCxnSpPr>
          <p:cNvPr id="87099" name="AutoShape 75"/>
          <p:cNvCxnSpPr>
            <a:cxnSpLocks noChangeShapeType="1"/>
          </p:cNvCxnSpPr>
          <p:nvPr/>
        </p:nvCxnSpPr>
        <p:spPr bwMode="auto">
          <a:xfrm flipH="1">
            <a:off x="2411413" y="4868863"/>
            <a:ext cx="863600" cy="5937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7100" name="Line 59"/>
          <p:cNvSpPr>
            <a:spLocks noChangeShapeType="1"/>
          </p:cNvSpPr>
          <p:nvPr/>
        </p:nvSpPr>
        <p:spPr bwMode="auto">
          <a:xfrm>
            <a:off x="5508625" y="4652963"/>
            <a:ext cx="1008063" cy="360362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>
          <a:xfrm>
            <a:off x="647700" y="260350"/>
            <a:ext cx="8496300" cy="1584325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Angsana New" pitchFamily="18" charset="-34"/>
                <a:cs typeface="TH SarabunIT๙" pitchFamily="34" charset="-34"/>
              </a:rPr>
              <a:t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790575" y="2133600"/>
            <a:ext cx="8353425" cy="4391025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2800" b="1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มีการประชุมเชิงปฏิบัติการคณะทำงานจังหวัดเฝ้าระวังป้องกันควบคุมโรคและภัยสุขภาพเข้มแข็งแบบยั่งยืน จังหวัดอุทัยธานี ครั้งที่ </a:t>
            </a:r>
            <a:r>
              <a:rPr lang="en-US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1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วันที่ </a:t>
            </a:r>
            <a:r>
              <a:rPr lang="en-US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25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มีนาคม </a:t>
            </a:r>
            <a:r>
              <a:rPr lang="en-US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2556 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ณ ห้องประชุมสะแกกรัง  ชั้น </a:t>
            </a:r>
            <a:r>
              <a:rPr lang="en-US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5</a:t>
            </a:r>
            <a:r>
              <a:rPr lang="th-TH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ศาลากลางจังหวัดอุทัยธานี  เพื่อชี้แจงแนวทางการดำเนินงานแก่คณะทำงาน  โดยมีข้อสั่งการจากประธานฯ ให้จัดทำแผนยุทธศาสตร์จังหวัดเฝ้าระวัง ป้องกันควบคุมโรคและภัยสุขภาพเข้มแข็งฯ จังหวัดอุทัยธานี  โดยให้นำเข้าที่ประชุมในครั้งที่ </a:t>
            </a:r>
            <a:r>
              <a:rPr lang="en-US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2/2556</a:t>
            </a:r>
            <a:endParaRPr lang="th-TH" b="1">
              <a:solidFill>
                <a:srgbClr val="FFFF00"/>
              </a:solidFill>
              <a:latin typeface="Angsana New" pitchFamily="18" charset="-34"/>
              <a:cs typeface="TH SarabunIT๙" pitchFamily="34" charset="-34"/>
            </a:endParaRPr>
          </a:p>
          <a:p>
            <a:pPr eaLnBrk="1" hangingPunct="1">
              <a:buFontTx/>
              <a:buNone/>
            </a:pPr>
            <a:r>
              <a:rPr lang="th-TH" b="1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>
          <a:xfrm>
            <a:off x="647700" y="260350"/>
            <a:ext cx="8496300" cy="1584325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Angsana New" pitchFamily="18" charset="-34"/>
                <a:cs typeface="TH SarabunIT๙" pitchFamily="34" charset="-34"/>
              </a:rPr>
              <a:t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4294967295"/>
          </p:nvPr>
        </p:nvSpPr>
        <p:spPr>
          <a:xfrm>
            <a:off x="790575" y="2133600"/>
            <a:ext cx="8353425" cy="4391025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th-TH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มีการประชุมเชิงปฏิบัติการคณะทำงานจังหวัดเฝ้าระวังป้องกันควบคุมโรคและภัยสุขภาพเข้มแข็งแบบยั่งยืน จังหวัดอุทัยธานี ครั้งที่ </a:t>
            </a:r>
            <a:r>
              <a:rPr lang="en-US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2</a:t>
            </a:r>
            <a:r>
              <a:rPr lang="th-TH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วันที่ </a:t>
            </a:r>
            <a:r>
              <a:rPr lang="en-US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12 </a:t>
            </a:r>
            <a:r>
              <a:rPr lang="th-TH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มิถุนายน </a:t>
            </a:r>
            <a:r>
              <a:rPr lang="en-US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2556 </a:t>
            </a:r>
            <a:r>
              <a:rPr lang="th-TH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ณ ห้องประชุมสะแกกรัง  ชั้น </a:t>
            </a:r>
            <a:r>
              <a:rPr lang="en-US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5</a:t>
            </a:r>
            <a:r>
              <a:rPr lang="th-TH" sz="3600" b="1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 ศาลากลางจังหวัดอุทัยธานี  เพื่อระดมความคิดและร่วมกันจัดทำแผนยุทธศาสตร์จังหวัดเฝ้าระวัง ป้องกันควบคุมโรคและภัยสุขภาพเข้มแข็งฯ จังหวัดอุทัยธานี  </a:t>
            </a:r>
            <a:r>
              <a:rPr lang="th-TH" sz="3600" b="1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647700" y="260350"/>
            <a:ext cx="8496300" cy="1903413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Angsana New" pitchFamily="18" charset="-34"/>
                <a:cs typeface="TH SarabunIT๙" pitchFamily="34" charset="-34"/>
              </a:rPr>
              <a:t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725516" y="2500306"/>
            <a:ext cx="7918450" cy="3968750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การเฝ้าระวังป้องกัน ควบคุมโรคไข้เลือดออก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มีการจัดตั้ง </a:t>
            </a:r>
            <a:r>
              <a:rPr lang="en-US" b="1" dirty="0" err="1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warroom</a:t>
            </a:r>
            <a:r>
              <a:rPr lang="en-US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 </a:t>
            </a: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ที่ </a:t>
            </a:r>
            <a:r>
              <a:rPr lang="th-TH" b="1" dirty="0" err="1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สสจ.</a:t>
            </a: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อุทัยธานี และระดับอำเภอ เพื่อสั่งการ กำกับ ติดตามผลและสนับสนุน ตั้งแต่เดือนเมษายน </a:t>
            </a:r>
            <a:r>
              <a:rPr lang="en-US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2556</a:t>
            </a:r>
            <a:endParaRPr lang="th-TH" b="1" dirty="0">
              <a:solidFill>
                <a:srgbClr val="00FF00"/>
              </a:solidFill>
              <a:latin typeface="Angsana New" pitchFamily="18" charset="-34"/>
              <a:cs typeface="TH SarabunIT๙" pitchFamily="34" charset="-34"/>
            </a:endParaRPr>
          </a:p>
          <a:p>
            <a:pPr eaLnBrk="1" hangingPunct="1">
              <a:buFontTx/>
              <a:buNone/>
            </a:pP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	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การเตรียมความพร้อมรับสถานการณ์ระบาด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มีการซ้อมแผนเตรียมความพร้อมรับสถานการณ์ระบาดของโรคไข้หวัดใหญ่</a:t>
            </a:r>
            <a:r>
              <a:rPr lang="en-US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/</a:t>
            </a: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ไข้หวัดนก โดยสำนักงานปศุสัตว์จังหวัดร่วมกับสำนักงานสาธารณสุขจังหวัด และสำนักงาน </a:t>
            </a:r>
            <a:r>
              <a:rPr lang="th-TH" b="1" dirty="0" err="1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ปภ.</a:t>
            </a: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 (</a:t>
            </a:r>
            <a:r>
              <a:rPr lang="en-US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6 </a:t>
            </a: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มิ.ย. </a:t>
            </a:r>
            <a:r>
              <a:rPr lang="en-US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56</a:t>
            </a: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)</a:t>
            </a:r>
          </a:p>
          <a:p>
            <a:pPr eaLnBrk="1" hangingPunct="1">
              <a:buFontTx/>
              <a:buChar char="-"/>
            </a:pPr>
            <a:endParaRPr lang="th-TH" b="1" dirty="0">
              <a:solidFill>
                <a:srgbClr val="00FF00"/>
              </a:solidFill>
              <a:latin typeface="Angsana New" pitchFamily="18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647700" y="260350"/>
            <a:ext cx="8496300" cy="1903413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Angsana New" pitchFamily="18" charset="-34"/>
                <a:cs typeface="TH SarabunIT๙" pitchFamily="34" charset="-34"/>
              </a:rPr>
              <a:t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4294967295"/>
          </p:nvPr>
        </p:nvSpPr>
        <p:spPr>
          <a:xfrm>
            <a:off x="796954" y="2349500"/>
            <a:ext cx="7918450" cy="4319588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การเตรียมความพร้อมรับสถานการณ์ระบาด</a:t>
            </a:r>
          </a:p>
          <a:p>
            <a:pPr eaLnBrk="1" hangingPunct="1">
              <a:buFontTx/>
              <a:buChar char="-"/>
            </a:pP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มีประชุมเชิงปฏิบัติการพัฒนาศักยภาพทีม </a:t>
            </a:r>
            <a:r>
              <a:rPr lang="en-US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SRRT</a:t>
            </a: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 เพื่อพัฒนาทักษะด้านการสอบสวน ควบคุมโรค และเขียนรายงานการสอบสวนโรค ถอดบทเรียนการดำเนินการป้องกันควบคุมโรค (</a:t>
            </a:r>
            <a:r>
              <a:rPr lang="en-US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 29 - 31 </a:t>
            </a: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พ.ค. </a:t>
            </a:r>
            <a:r>
              <a:rPr lang="en-US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56</a:t>
            </a: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มีการอบรมพัฒนาศักยภาพเจ้าหน้าที่ระดับอำเภอในการแก้ไขปัญหาอาหารเป็นพิษในโรงเรียนและศูนย์พัฒนาเด็กเล็ก (</a:t>
            </a:r>
            <a:r>
              <a:rPr lang="en-US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13-14</a:t>
            </a: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 มิ.ย.</a:t>
            </a:r>
            <a:r>
              <a:rPr lang="en-US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56</a:t>
            </a: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th-TH" sz="2800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จัดทำแผ่นพับประชาสัมพันธ์เรื่องอาหารปลอดภัยปลอดโรคในโรงเรียนและศูนย์เด็กเล็ก กระจายลงไปในพื้นที่ทุกอำเภอ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0" y="1844675"/>
            <a:ext cx="7772400" cy="42513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sz="4800" b="1">
                <a:latin typeface="Angsana New" pitchFamily="18" charset="-34"/>
              </a:rPr>
              <a:t>    “  สามัคคี  ร่วมใจ  เมืองอุทัยฯ แข็งแรง ”</a:t>
            </a:r>
          </a:p>
        </p:txBody>
      </p:sp>
      <p:pic>
        <p:nvPicPr>
          <p:cNvPr id="24578" name="Picture 5" descr="ANd9GcQLhaXWj_ZrDzSq-rFTzbB6wnPdloFHhiGobVL7eyyfO45faJf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924175"/>
            <a:ext cx="324008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D5C5862-8935-48C1-BDCA-CD4FE0F3A2A1}" type="slidenum">
              <a:rPr lang="th-TH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th-TH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5604" name="Picture 3" descr="C:\Users\ACER\Desktop\จิปาถะ\ภาพ\grafig\19_3301_081009155110_6w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042988" y="2565400"/>
            <a:ext cx="3382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6000">
                <a:solidFill>
                  <a:srgbClr val="008000"/>
                </a:solidFill>
                <a:latin typeface="Angsana New" pitchFamily="18" charset="-34"/>
              </a:rPr>
              <a:t>ขอบคุณค่ะ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301625"/>
            <a:ext cx="8424862" cy="1327150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 smtClean="0">
                <a:latin typeface="Angsana New" pitchFamily="18" charset="-34"/>
              </a:rPr>
              <a:t>การดำเนินงานอำเภอควบคุมโรคเข้มแข็งแบบยั่งยืน ภายใต้ระบบสุขภาพอำเภอ </a:t>
            </a:r>
            <a:r>
              <a:rPr lang="en-US" sz="4000" b="1" dirty="0" smtClean="0">
                <a:latin typeface="Angsana New" pitchFamily="18" charset="-34"/>
              </a:rPr>
              <a:t>DHS </a:t>
            </a:r>
            <a:r>
              <a:rPr lang="th-TH" sz="4000" b="1" dirty="0" smtClean="0">
                <a:latin typeface="Angsana New" pitchFamily="18" charset="-34"/>
              </a:rPr>
              <a:t>ปี 2557</a:t>
            </a:r>
            <a:endParaRPr lang="th-TH" sz="4000" b="1" dirty="0">
              <a:latin typeface="Angsana New" pitchFamily="18" charset="-34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857364"/>
            <a:ext cx="8424862" cy="4681537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กระบวนการดำเนินงานขั้นที่ 2 ในปี 2557 (เดือน มีนาคม)</a:t>
            </a:r>
          </a:p>
          <a:p>
            <a:r>
              <a:rPr lang="th-TH" sz="3600" b="1" dirty="0" smtClean="0">
                <a:latin typeface="TH Chakra Petch" pitchFamily="2" charset="-34"/>
                <a:cs typeface="TH Chakra Petch" pitchFamily="2" charset="-34"/>
              </a:rPr>
              <a:t>ทุกอำเภอประเมินตนเอง </a:t>
            </a:r>
            <a:r>
              <a:rPr lang="en-US" sz="3600" b="1" dirty="0" smtClean="0"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latin typeface="TH Chakra Petch" pitchFamily="2" charset="-34"/>
                <a:cs typeface="TH Chakra Petch" pitchFamily="2" charset="-34"/>
              </a:rPr>
              <a:t> (ผลทุกอำเภอยังผ่านระดับ 3)</a:t>
            </a:r>
            <a:endParaRPr lang="th-TH" sz="3600" b="1" dirty="0">
              <a:latin typeface="TH Chakra Petch" pitchFamily="2" charset="-34"/>
              <a:cs typeface="TH Chakra Petch" pitchFamily="2" charset="-34"/>
            </a:endParaRPr>
          </a:p>
          <a:p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จัดประชุมเชิงปฏิบัติการชี้แจงแนวทางการดำเนินงานอำเภอเข้มแข็งเพื่อขับเคลื่อนนโยบายอำเภอควบคุมโรคเข้มแข็งภายใต้ </a:t>
            </a:r>
            <a:r>
              <a:rPr lang="en-US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 (คณะกรรมการอำเภอเข้มแข็งของจังหวัดและอำเภอ)</a:t>
            </a:r>
          </a:p>
          <a:p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ประชุมเชิงปฏิบัติการคณะทำงานประเมินผลอำเภอควบคุมโรคเข้มแข็งฯ ครั้งที่ 1</a:t>
            </a:r>
          </a:p>
          <a:p>
            <a:pPr eaLnBrk="1" hangingPunct="1"/>
            <a:r>
              <a:rPr lang="th-TH" sz="3600" b="1" dirty="0" smtClean="0">
                <a:solidFill>
                  <a:srgbClr val="66FF33"/>
                </a:solidFill>
                <a:latin typeface="TH Chakra Petch" pitchFamily="2" charset="-34"/>
                <a:cs typeface="TH Chakra Petch" pitchFamily="2" charset="-34"/>
              </a:rPr>
              <a:t>ประเมินอำเภอควบคุมโรคเข้มแข็งฯ ครั้งที่ 1 โดยทีมประเมินฯ</a:t>
            </a:r>
            <a:endParaRPr lang="th-TH" sz="3600" b="1" dirty="0">
              <a:solidFill>
                <a:srgbClr val="66FF33"/>
              </a:solidFill>
              <a:latin typeface="TH Chakra Petch" pitchFamily="2" charset="-34"/>
              <a:cs typeface="TH Chakra Petch" pitchFamily="2" charset="-34"/>
            </a:endParaRP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66FFFF"/>
              </a:solidFill>
              <a:latin typeface="TH Chakra Petch" pitchFamily="2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01625"/>
            <a:ext cx="8424862" cy="1327150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 smtClean="0">
                <a:latin typeface="Angsana New" pitchFamily="18" charset="-34"/>
              </a:rPr>
              <a:t>การดำเนินงานอำเภอควบคุมโรคเข้มแข็งแบบยั่งยืน ภายใต้ระบบสุขภาพอำเภอ </a:t>
            </a:r>
            <a:r>
              <a:rPr lang="en-US" sz="4000" b="1" dirty="0" smtClean="0">
                <a:latin typeface="Angsana New" pitchFamily="18" charset="-34"/>
              </a:rPr>
              <a:t>DHS </a:t>
            </a:r>
            <a:r>
              <a:rPr lang="th-TH" sz="4000" b="1" dirty="0" smtClean="0">
                <a:latin typeface="Angsana New" pitchFamily="18" charset="-34"/>
              </a:rPr>
              <a:t>ปี 2557</a:t>
            </a:r>
            <a:endParaRPr lang="th-TH" sz="4000" b="1" dirty="0">
              <a:latin typeface="Angsana New" pitchFamily="18" charset="-34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857364"/>
            <a:ext cx="8424862" cy="4681537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กระบวนการดำเนินงานขั้นที่ 3 ในปี 2557 (เดือน พฤษภาคม - มิถุนายน)</a:t>
            </a:r>
          </a:p>
          <a:p>
            <a:r>
              <a:rPr lang="th-TH" sz="3600" b="1" dirty="0" smtClean="0">
                <a:latin typeface="TH Chakra Petch" pitchFamily="2" charset="-34"/>
                <a:cs typeface="TH Chakra Petch" pitchFamily="2" charset="-34"/>
              </a:rPr>
              <a:t>ทีมประเมินสรุปผลการประเมินครั้งที่ 1 แจ้งให้ทุกอำเภอทราบ</a:t>
            </a:r>
            <a:endParaRPr lang="th-TH" sz="3600" b="1" dirty="0">
              <a:latin typeface="TH Chakra Petch" pitchFamily="2" charset="-34"/>
              <a:cs typeface="TH Chakra Petch" pitchFamily="2" charset="-34"/>
            </a:endParaRPr>
          </a:p>
          <a:p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จัดประชุมเชิงปฏิบัติการเพื่อวิเคราะห์ประเด็นปัญหา และหาแนวทางแก้ไขปัญหาในการดำเนินงานอำเภอเข้มแข็งอำเภอควบคุมโรคเข้มแข็งภายใต้ </a:t>
            </a:r>
            <a:r>
              <a:rPr lang="en-US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 (คณะกรรมการอำเภอเข้มแข็งของจังหวัดและอำเภอ)</a:t>
            </a:r>
          </a:p>
          <a:p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ประชุมเชิงปฏิบัติการคณะทำงานประเมินผลอำเภอควบคุมโรคเข้มแข็งฯ ครั้งที่ 1</a:t>
            </a:r>
          </a:p>
          <a:p>
            <a:pPr eaLnBrk="1" hangingPunct="1"/>
            <a:r>
              <a:rPr lang="th-TH" sz="3600" b="1" dirty="0" smtClean="0">
                <a:solidFill>
                  <a:srgbClr val="66FF33"/>
                </a:solidFill>
                <a:latin typeface="TH Chakra Petch" pitchFamily="2" charset="-34"/>
                <a:cs typeface="TH Chakra Petch" pitchFamily="2" charset="-34"/>
              </a:rPr>
              <a:t>ประเมินอำเภอควบคุมโรคเข้มแข็งฯ ครั้งที่ 1 โดยทีมประเมินฯ พร้อมให้คำแนะนำในการดำเนินงานต่อ</a:t>
            </a:r>
            <a:endParaRPr lang="th-TH" sz="3600" b="1" dirty="0">
              <a:solidFill>
                <a:srgbClr val="66FF33"/>
              </a:solidFill>
              <a:latin typeface="TH Chakra Petch" pitchFamily="2" charset="-34"/>
              <a:cs typeface="TH Chakra Petch" pitchFamily="2" charset="-34"/>
            </a:endParaRP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66FFFF"/>
              </a:solidFill>
              <a:latin typeface="TH Chakra Petch" pitchFamily="2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01625"/>
            <a:ext cx="8424862" cy="1327150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 smtClean="0">
                <a:latin typeface="Angsana New" pitchFamily="18" charset="-34"/>
              </a:rPr>
              <a:t>การดำเนินงานอำเภอควบคุมโรคเข้มแข็งแบบยั่งยืน ภายใต้ระบบสุขภาพอำเภอ </a:t>
            </a:r>
            <a:r>
              <a:rPr lang="en-US" sz="4000" b="1" dirty="0" smtClean="0">
                <a:latin typeface="Angsana New" pitchFamily="18" charset="-34"/>
              </a:rPr>
              <a:t>DHS </a:t>
            </a:r>
            <a:r>
              <a:rPr lang="th-TH" sz="4000" b="1" dirty="0" smtClean="0">
                <a:latin typeface="Angsana New" pitchFamily="18" charset="-34"/>
              </a:rPr>
              <a:t>ปี 2557</a:t>
            </a:r>
            <a:endParaRPr lang="th-TH" sz="4000" b="1" dirty="0">
              <a:latin typeface="Angsana New" pitchFamily="18" charset="-34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857364"/>
            <a:ext cx="8424862" cy="4681537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กระบวนการดำเนินงานขั้นที่ 3 ในปี 2557 (เดือน พฤษภาคม - มิถุนายน)</a:t>
            </a:r>
          </a:p>
          <a:p>
            <a:r>
              <a:rPr lang="th-TH" sz="3600" b="1" dirty="0" smtClean="0">
                <a:latin typeface="TH Chakra Petch" pitchFamily="2" charset="-34"/>
                <a:cs typeface="TH Chakra Petch" pitchFamily="2" charset="-34"/>
              </a:rPr>
              <a:t>ทีมประเมินสรุปผลการประเมินครั้งที่ 1 แจ้งให้ทุกอำเภอทราบ</a:t>
            </a:r>
            <a:endParaRPr lang="th-TH" sz="3600" b="1" dirty="0">
              <a:latin typeface="TH Chakra Petch" pitchFamily="2" charset="-34"/>
              <a:cs typeface="TH Chakra Petch" pitchFamily="2" charset="-34"/>
            </a:endParaRPr>
          </a:p>
          <a:p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จัดประชุมเชิงปฏิบัติการเพื่อวิเคราะห์ประเด็นปัญหา และหาแนวทางแก้ไขปัญหาในการดำเนินงานอำเภอเข้มแข็งอำเภอควบคุมโรคเข้มแข็งภายใต้ </a:t>
            </a:r>
            <a:r>
              <a:rPr lang="en-US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DHS</a:t>
            </a:r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 (คณะกรรมการอำเภอเข้มแข็งของจังหวัดและอำเภอ)</a:t>
            </a:r>
          </a:p>
          <a:p>
            <a:r>
              <a:rPr lang="th-TH" sz="3600" b="1" dirty="0" smtClean="0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ประชุมเชิงปฏิบัติการคณะทำงานประเมินผลอำเภอควบคุมโรคเข้มแข็งฯ ครั้งที่ 2 เตรียมความพร้อมก่อนการประเมิน</a:t>
            </a: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66FFFF"/>
              </a:solidFill>
              <a:latin typeface="TH Chakra Petch" pitchFamily="2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01625"/>
            <a:ext cx="8424862" cy="1327150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 smtClean="0">
                <a:latin typeface="Angsana New" pitchFamily="18" charset="-34"/>
              </a:rPr>
              <a:t>การดำเนินงานอำเภอควบคุมโรคเข้มแข็งแบบยั่งยืน ภายใต้ระบบสุขภาพอำเภอ </a:t>
            </a:r>
            <a:r>
              <a:rPr lang="en-US" sz="4000" b="1" dirty="0" smtClean="0">
                <a:latin typeface="Angsana New" pitchFamily="18" charset="-34"/>
              </a:rPr>
              <a:t>DHS </a:t>
            </a:r>
            <a:r>
              <a:rPr lang="th-TH" sz="4000" b="1" dirty="0" smtClean="0">
                <a:latin typeface="Angsana New" pitchFamily="18" charset="-34"/>
              </a:rPr>
              <a:t>ปี 2557</a:t>
            </a:r>
            <a:endParaRPr lang="th-TH" sz="4000" b="1" dirty="0">
              <a:latin typeface="Angsana New" pitchFamily="18" charset="-34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857364"/>
            <a:ext cx="8424862" cy="4681537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กระบวนการดำเนินงานขั้นที่ 4 ในปี 2557 (เดือน </a:t>
            </a:r>
            <a:r>
              <a:rPr lang="th-TH" sz="3600" b="1" dirty="0" err="1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กรกฏาคม</a:t>
            </a:r>
            <a:r>
              <a:rPr lang="th-TH" sz="3600" b="1" dirty="0" smtClean="0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)</a:t>
            </a:r>
          </a:p>
          <a:p>
            <a:pPr eaLnBrk="1" hangingPunct="1"/>
            <a:r>
              <a:rPr lang="th-TH" sz="3600" b="1" dirty="0" smtClean="0">
                <a:solidFill>
                  <a:srgbClr val="66FF33"/>
                </a:solidFill>
                <a:latin typeface="TH Chakra Petch" pitchFamily="2" charset="-34"/>
                <a:cs typeface="TH Chakra Petch" pitchFamily="2" charset="-34"/>
              </a:rPr>
              <a:t>ประเมินอำเภอควบคุมโรคเข้มแข็งฯ ครั้งที่ 2 โดยทีมประเมินฯ </a:t>
            </a:r>
          </a:p>
          <a:p>
            <a:pPr eaLnBrk="1" hangingPunct="1"/>
            <a:r>
              <a:rPr lang="th-TH" sz="3600" b="1" dirty="0" smtClean="0">
                <a:solidFill>
                  <a:srgbClr val="FFC000"/>
                </a:solidFill>
                <a:latin typeface="TH Chakra Petch" pitchFamily="2" charset="-34"/>
                <a:cs typeface="TH Chakra Petch" pitchFamily="2" charset="-34"/>
              </a:rPr>
              <a:t>สรุปผลการประเมินและประกาศผลการประเมินให้ทุกอำเภอทราบ</a:t>
            </a:r>
          </a:p>
          <a:p>
            <a:pPr eaLnBrk="1" hangingPunct="1">
              <a:buFontTx/>
              <a:buNone/>
            </a:pPr>
            <a:endParaRPr lang="th-TH" sz="3600" b="1" dirty="0">
              <a:solidFill>
                <a:srgbClr val="66FFFF"/>
              </a:solidFill>
              <a:latin typeface="TH Chakra Petch" pitchFamily="2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>
          <a:xfrm>
            <a:off x="290541" y="301625"/>
            <a:ext cx="8424863" cy="1462088"/>
          </a:xfrm>
          <a:solidFill>
            <a:srgbClr val="000000"/>
          </a:solidFill>
          <a:ln w="47625">
            <a:solidFill>
              <a:srgbClr val="FF00FF"/>
            </a:solidFill>
          </a:ln>
        </p:spPr>
        <p:txBody>
          <a:bodyPr/>
          <a:lstStyle/>
          <a:p>
            <a:pPr algn="ctr" eaLnBrk="1" hangingPunct="1"/>
            <a:r>
              <a:rPr lang="th-TH" sz="4000" b="1" dirty="0">
                <a:latin typeface="Angsana New" pitchFamily="18" charset="-34"/>
                <a:cs typeface="TH SarabunIT๙" pitchFamily="34" charset="-34"/>
              </a:rPr>
              <a:t>ความก้าวหน้าการดำเนินงานอำเภอควบคุมโรคเข้มแข็งฯ</a:t>
            </a:r>
            <a:br>
              <a:rPr lang="th-TH" sz="4000" b="1" dirty="0">
                <a:latin typeface="Angsana New" pitchFamily="18" charset="-34"/>
                <a:cs typeface="TH SarabunIT๙" pitchFamily="34" charset="-34"/>
              </a:rPr>
            </a:br>
            <a:r>
              <a:rPr lang="th-TH" sz="4000" b="1" dirty="0">
                <a:latin typeface="Angsana New" pitchFamily="18" charset="-34"/>
                <a:cs typeface="TH SarabunIT๙" pitchFamily="34" charset="-34"/>
              </a:rPr>
              <a:t>ของจังหวัดอุทัยธานี ปี </a:t>
            </a:r>
            <a:r>
              <a:rPr lang="th-TH" sz="4000" b="1" dirty="0" smtClean="0">
                <a:latin typeface="Angsana New" pitchFamily="18" charset="-34"/>
                <a:cs typeface="TH SarabunIT๙" pitchFamily="34" charset="-34"/>
              </a:rPr>
              <a:t>57</a:t>
            </a:r>
            <a:endParaRPr lang="th-TH" sz="4000" b="1" dirty="0">
              <a:latin typeface="Angsana New" pitchFamily="18" charset="-34"/>
              <a:cs typeface="TH SarabunIT๙" pitchFamily="34" charset="-34"/>
            </a:endParaRP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xfrm>
            <a:off x="511202" y="2124075"/>
            <a:ext cx="7918450" cy="3968750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TH SarabunIT๙" pitchFamily="34" charset="-34"/>
              </a:rPr>
              <a:t>ขณะนี้มีการประเมินผลการดำเนินงาน อำเภอควบคุมโรคเข้มแข็งฯ ไปแล้ว 2 ครั้ง</a:t>
            </a: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ผลการประเมินครั้งที่ 1 (มีนาคม </a:t>
            </a:r>
            <a:r>
              <a:rPr lang="th-TH" b="1" dirty="0" smtClean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57) </a:t>
            </a:r>
            <a:r>
              <a:rPr lang="th-TH" b="1" dirty="0" smtClean="0">
                <a:solidFill>
                  <a:srgbClr val="66FFFF"/>
                </a:solidFill>
                <a:latin typeface="Angsana New" pitchFamily="18" charset="-34"/>
                <a:cs typeface="TH SarabunIT๙" pitchFamily="34" charset="-34"/>
              </a:rPr>
              <a:t>ทุกอำเภออยู่ในระดับพื้นฐาน</a:t>
            </a:r>
            <a:endParaRPr lang="th-TH" b="1" dirty="0">
              <a:solidFill>
                <a:srgbClr val="66FFFF"/>
              </a:solidFill>
              <a:latin typeface="Angsana New" pitchFamily="18" charset="-34"/>
              <a:cs typeface="TH SarabunIT๙" pitchFamily="34" charset="-34"/>
            </a:endParaRPr>
          </a:p>
          <a:p>
            <a:pPr eaLnBrk="1" hangingPunct="1">
              <a:buFontTx/>
              <a:buChar char="-"/>
            </a:pPr>
            <a:r>
              <a:rPr lang="th-TH" b="1" dirty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ผลการประเมินครั้งที่ 2 </a:t>
            </a:r>
            <a:r>
              <a:rPr lang="th-TH" b="1" dirty="0" smtClean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(</a:t>
            </a:r>
            <a:r>
              <a:rPr lang="th-TH" b="1" dirty="0" err="1" smtClean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กรกฏาคม</a:t>
            </a:r>
            <a:r>
              <a:rPr lang="th-TH" b="1" dirty="0" smtClean="0">
                <a:solidFill>
                  <a:srgbClr val="00FF00"/>
                </a:solidFill>
                <a:latin typeface="Angsana New" pitchFamily="18" charset="-34"/>
                <a:cs typeface="TH SarabunIT๙" pitchFamily="34" charset="-34"/>
              </a:rPr>
              <a:t> 57) </a:t>
            </a:r>
            <a:r>
              <a:rPr lang="th-TH" b="1" dirty="0" smtClean="0">
                <a:solidFill>
                  <a:srgbClr val="66FFFF"/>
                </a:solidFill>
                <a:latin typeface="Angsana New" pitchFamily="18" charset="-34"/>
                <a:cs typeface="TH SarabunIT๙" pitchFamily="34" charset="-34"/>
              </a:rPr>
              <a:t>7 อำเภอผ่านเกณฑ์ระดับดี  ยกเว้นอำเภอเมืองอุทัยธานี อยู่ระดับพื้นฐาน</a:t>
            </a:r>
            <a:endParaRPr lang="th-TH" b="1" dirty="0">
              <a:solidFill>
                <a:srgbClr val="66FFFF"/>
              </a:solidFill>
              <a:latin typeface="Angsana New" pitchFamily="18" charset="-34"/>
              <a:cs typeface="TH SarabunIT๙" pitchFamily="34" charset="-34"/>
            </a:endParaRPr>
          </a:p>
          <a:p>
            <a:pPr eaLnBrk="1" hangingPunct="1">
              <a:buFontTx/>
              <a:buChar char="-"/>
            </a:pPr>
            <a:endParaRPr lang="th-TH" b="1" dirty="0">
              <a:solidFill>
                <a:srgbClr val="66FFFF"/>
              </a:solidFill>
              <a:latin typeface="Angsana New" pitchFamily="18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95288" y="2565400"/>
            <a:ext cx="8748712" cy="3816350"/>
          </a:xfrm>
          <a:prstGeom prst="ellipse">
            <a:avLst/>
          </a:prstGeom>
          <a:solidFill>
            <a:srgbClr val="000099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503238" y="404813"/>
            <a:ext cx="8640762" cy="1603375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 eaLnBrk="1" hangingPunct="1"/>
            <a:r>
              <a:rPr lang="th-TH" b="1">
                <a:latin typeface="TH SarabunIT๙" pitchFamily="34" charset="-34"/>
                <a:ea typeface="TH SarabunIT๙" pitchFamily="34" charset="-34"/>
                <a:cs typeface="DS-Wisaka" pitchFamily="18" charset="-34"/>
              </a:rPr>
              <a:t>องค์ประกอบของการดำเนินงานจังหวัดเข้มแข็งฯ จังหวัดอุทัยธานี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882638" y="3357563"/>
            <a:ext cx="1974850" cy="1970087"/>
          </a:xfrm>
          <a:solidFill>
            <a:srgbClr val="FFFF99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th-TH" b="1" dirty="0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ราชการ</a:t>
            </a:r>
          </a:p>
          <a:p>
            <a:pPr marL="0" indent="0" algn="ctr" eaLnBrk="1" hangingPunct="1">
              <a:buFontTx/>
              <a:buNone/>
            </a:pPr>
            <a:r>
              <a:rPr lang="th-TH" b="1" dirty="0" err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สธ.</a:t>
            </a:r>
            <a:r>
              <a:rPr lang="th-TH" b="1" dirty="0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,มท.,</a:t>
            </a:r>
            <a:r>
              <a:rPr lang="th-TH" b="1" dirty="0" err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ศธ</a:t>
            </a:r>
            <a:r>
              <a:rPr lang="th-TH" b="1" dirty="0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,</a:t>
            </a:r>
            <a:r>
              <a:rPr lang="th-TH" b="1" dirty="0" err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กษ</a:t>
            </a:r>
            <a:r>
              <a:rPr lang="th-TH" b="1" dirty="0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,</a:t>
            </a:r>
            <a:r>
              <a:rPr lang="th-TH" b="1" dirty="0" err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ทส</a:t>
            </a:r>
            <a:r>
              <a:rPr lang="th-TH" b="1" dirty="0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,</a:t>
            </a:r>
            <a:r>
              <a:rPr lang="th-TH" b="1" dirty="0" err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พม</a:t>
            </a:r>
            <a:r>
              <a:rPr lang="th-TH" b="1" dirty="0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ฯลฯ</a:t>
            </a:r>
          </a:p>
        </p:txBody>
      </p:sp>
      <p:sp>
        <p:nvSpPr>
          <p:cNvPr id="15364" name="Subtitle 2"/>
          <p:cNvSpPr txBox="1">
            <a:spLocks/>
          </p:cNvSpPr>
          <p:nvPr/>
        </p:nvSpPr>
        <p:spPr bwMode="auto">
          <a:xfrm>
            <a:off x="3706813" y="3357563"/>
            <a:ext cx="2089150" cy="2016125"/>
          </a:xfrm>
          <a:prstGeom prst="rect">
            <a:avLst/>
          </a:prstGeom>
          <a:solidFill>
            <a:srgbClr val="CCFFCC"/>
          </a:solidFill>
          <a:ln w="571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th-TH" sz="3200" b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ท้องถิ่น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th-TH" sz="3200" b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อบจ.,อปท</a:t>
            </a:r>
          </a:p>
        </p:txBody>
      </p:sp>
      <p:sp>
        <p:nvSpPr>
          <p:cNvPr id="15365" name="Subtitle 2"/>
          <p:cNvSpPr txBox="1">
            <a:spLocks/>
          </p:cNvSpPr>
          <p:nvPr/>
        </p:nvSpPr>
        <p:spPr bwMode="auto">
          <a:xfrm>
            <a:off x="6011863" y="3357563"/>
            <a:ext cx="2160587" cy="2016125"/>
          </a:xfrm>
          <a:prstGeom prst="rect">
            <a:avLst/>
          </a:prstGeom>
          <a:solidFill>
            <a:srgbClr val="FF99CC"/>
          </a:solidFill>
          <a:ln w="5715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th-TH" sz="3200" b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ประชาชน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th-TH" sz="3200" b="1">
                <a:solidFill>
                  <a:schemeClr val="bg1"/>
                </a:solidFill>
                <a:latin typeface="TH Chakra Petch" pitchFamily="2" charset="-34"/>
                <a:ea typeface="TH Kodchasal" pitchFamily="2" charset="-34"/>
                <a:cs typeface="TH Chakra Petch" pitchFamily="2" charset="-34"/>
              </a:rPr>
              <a:t>อสม.,ผู้นำฯ,องค์กรเอกชน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916238" y="2636838"/>
            <a:ext cx="3384550" cy="6048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3200" b="1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บูรณาการทั้ง </a:t>
            </a:r>
            <a:r>
              <a:rPr lang="en-US" sz="3200" b="1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3</a:t>
            </a:r>
            <a:r>
              <a:rPr lang="th-TH" sz="3200" b="1">
                <a:solidFill>
                  <a:srgbClr val="FF6699"/>
                </a:solidFill>
                <a:latin typeface="TH Chakra Petch" pitchFamily="2" charset="-34"/>
                <a:cs typeface="TH Chakra Petch" pitchFamily="2" charset="-34"/>
              </a:rPr>
              <a:t> ภาคส่วน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627313" y="5589588"/>
            <a:ext cx="3960812" cy="946150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3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b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คำสั่งจังหวัดอุทัยธานี ที่ </a:t>
            </a:r>
            <a:r>
              <a:rPr lang="en-US" b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426/2556  </a:t>
            </a:r>
            <a:r>
              <a:rPr lang="th-TH" b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ลว </a:t>
            </a:r>
            <a:r>
              <a:rPr lang="en-US" b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14</a:t>
            </a:r>
            <a:r>
              <a:rPr lang="th-TH" b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กุมภาพันธ์ </a:t>
            </a:r>
            <a:r>
              <a:rPr lang="en-US" b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2556</a:t>
            </a:r>
            <a:endParaRPr lang="th-TH" b="1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301625"/>
            <a:ext cx="8424862" cy="1327150"/>
          </a:xfrm>
          <a:solidFill>
            <a:schemeClr val="bg1"/>
          </a:solidFill>
          <a:ln w="44450">
            <a:solidFill>
              <a:srgbClr val="00FF00"/>
            </a:solidFill>
          </a:ln>
        </p:spPr>
        <p:txBody>
          <a:bodyPr/>
          <a:lstStyle/>
          <a:p>
            <a:pPr algn="ctr" eaLnBrk="1" hangingPunct="1"/>
            <a:r>
              <a:rPr lang="th-TH" sz="4000" b="1">
                <a:latin typeface="Angsana New" pitchFamily="18" charset="-34"/>
              </a:rPr>
              <a:t>ความจำเป็นของการบูรณาการงานเฝ้าระวัง ป้องกัน ควบคุมโรคและภัยสุขภาพ ระดับจังหวัด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916113"/>
            <a:ext cx="8569325" cy="468153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/>
            <a:r>
              <a:rPr lang="th-TH" sz="3600" b="1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การดำเนินงานเฝ้าระวังป้องกัน ควบคุมโรคและภัยสุขภาพเพียงสาธารณสุข หน่วยงานเดียวอาจทำให้ผลการดำเนินงาน ไม่มีได้ผลดี หรือมีประสิทธิภาพเท่าที่ควร เช่น</a:t>
            </a:r>
          </a:p>
          <a:p>
            <a:pPr eaLnBrk="1" hangingPunct="1"/>
            <a:r>
              <a:rPr lang="th-TH" sz="3600" b="1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โรคระบาดต่าง เช่น ไข้เลือดออก , ไข้หวัดใหญ่ , ไข้หวัดนก , มือเท้าปาก , อาหารเป็นพิษ , ทริคิโนซิส</a:t>
            </a:r>
          </a:p>
          <a:p>
            <a:pPr eaLnBrk="1" hangingPunct="1"/>
            <a:r>
              <a:rPr lang="th-TH" sz="3600" b="1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โรคไม่ติดต่อ เช่น โรคเบาหวาน , ความดันโลหิตสูง , โรคหัวใจ</a:t>
            </a:r>
          </a:p>
          <a:p>
            <a:pPr eaLnBrk="1" hangingPunct="1"/>
            <a:r>
              <a:rPr lang="th-TH" sz="3600" b="1">
                <a:solidFill>
                  <a:srgbClr val="FFFF00"/>
                </a:solidFill>
                <a:latin typeface="TH Chakra Petch" pitchFamily="2" charset="-34"/>
                <a:cs typeface="TH Chakra Petch" pitchFamily="2" charset="-34"/>
              </a:rPr>
              <a:t>ความปลอดภัยทางด้านอาหาร</a:t>
            </a:r>
            <a:r>
              <a:rPr lang="th-TH" sz="3600" b="1">
                <a:solidFill>
                  <a:srgbClr val="66FFFF"/>
                </a:solidFill>
                <a:latin typeface="TH Chakra Petch" pitchFamily="2" charset="-34"/>
                <a:cs typeface="TH Chakra Petch" pitchFamily="2" charset="-34"/>
              </a:rPr>
              <a:t>	</a:t>
            </a:r>
          </a:p>
          <a:p>
            <a:pPr eaLnBrk="1" hangingPunct="1">
              <a:buFontTx/>
              <a:buNone/>
            </a:pPr>
            <a:endParaRPr lang="th-TH" sz="3600" b="1">
              <a:solidFill>
                <a:srgbClr val="66FFFF"/>
              </a:solidFill>
              <a:latin typeface="TH Chakra Petch" pitchFamily="2" charset="-34"/>
              <a:cs typeface="TH Chakra Petch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ถไฟใต้ดิน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รถไฟใต้ดิน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รถไฟใต้ดิน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870</Words>
  <Application>Microsoft Office PowerPoint</Application>
  <PresentationFormat>นำเสนอทางหน้าจอ (4:3)</PresentationFormat>
  <Paragraphs>127</Paragraphs>
  <Slides>27</Slides>
  <Notes>27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45" baseType="lpstr">
      <vt:lpstr>Arial Black</vt:lpstr>
      <vt:lpstr>Angsana New</vt:lpstr>
      <vt:lpstr>Arial</vt:lpstr>
      <vt:lpstr>Times New Roman</vt:lpstr>
      <vt:lpstr>Calibri</vt:lpstr>
      <vt:lpstr>Tahoma</vt:lpstr>
      <vt:lpstr>Comic Sans MS</vt:lpstr>
      <vt:lpstr>Cordia New</vt:lpstr>
      <vt:lpstr>TH SarabunIT๙</vt:lpstr>
      <vt:lpstr>DS-Wisaka</vt:lpstr>
      <vt:lpstr>TH Chakra Petch</vt:lpstr>
      <vt:lpstr>TH Kodchasal</vt:lpstr>
      <vt:lpstr>Georgia</vt:lpstr>
      <vt:lpstr>TH SarabunPSK</vt:lpstr>
      <vt:lpstr>DilleniaUPC</vt:lpstr>
      <vt:lpstr>IrisUPC</vt:lpstr>
      <vt:lpstr>MS PGothic</vt:lpstr>
      <vt:lpstr>รถไฟใต้ดิน</vt:lpstr>
      <vt:lpstr>การดำเนินงานจังหวัดเฝ้าระวัง ป้องกัน  ควบคุมโรคเข้มแข็งแบบยั่งยืน จังหวัดอุทัยธานี</vt:lpstr>
      <vt:lpstr>การดำเนินงานอำเภอควบคุมโรคเข้มแข็งแบบยั่งยืน ภายใต้ระบบสุขภาพอำเภอ DHS ปี 2557</vt:lpstr>
      <vt:lpstr>การดำเนินงานอำเภอควบคุมโรคเข้มแข็งแบบยั่งยืน ภายใต้ระบบสุขภาพอำเภอ DHS ปี 2557</vt:lpstr>
      <vt:lpstr>การดำเนินงานอำเภอควบคุมโรคเข้มแข็งแบบยั่งยืน ภายใต้ระบบสุขภาพอำเภอ DHS ปี 2557</vt:lpstr>
      <vt:lpstr>การดำเนินงานอำเภอควบคุมโรคเข้มแข็งแบบยั่งยืน ภายใต้ระบบสุขภาพอำเภอ DHS ปี 2557</vt:lpstr>
      <vt:lpstr>การดำเนินงานอำเภอควบคุมโรคเข้มแข็งแบบยั่งยืน ภายใต้ระบบสุขภาพอำเภอ DHS ปี 2557</vt:lpstr>
      <vt:lpstr>ความก้าวหน้าการดำเนินงานอำเภอควบคุมโรคเข้มแข็งฯ ของจังหวัดอุทัยธานี ปี 57</vt:lpstr>
      <vt:lpstr>องค์ประกอบของการดำเนินงานจังหวัดเข้มแข็งฯ จังหวัดอุทัยธานี</vt:lpstr>
      <vt:lpstr>ความจำเป็นของการบูรณาการงานเฝ้าระวัง ป้องกัน ควบคุมโรคและภัยสุขภาพ ระดับจังหวัด</vt:lpstr>
      <vt:lpstr>ความจำเป็นของการบูรณาการงานเฝ้าระวัง ป้องกัน ควบคุมโรคและภัยสุขภาพ ระดับจังหวัด</vt:lpstr>
      <vt:lpstr>สรุปโรคที่อำเภอเลือกในการประเมินตนเองอำเภอควบคุมโรคเข้มแข็งแบบยั่งยืนปี 2557</vt:lpstr>
      <vt:lpstr>การดำเนินงานระดับอำเภอ “อำเภอควบคุมโรคเข้มแข็งแบบยั่งยืน”</vt:lpstr>
      <vt:lpstr>การดำเนินงานอำเภอควบคุมโรคเข้มแข็งฯ ของจังหวัดอุทัยธานี ปี 54</vt:lpstr>
      <vt:lpstr>การดำเนินงานอำเภอควบคุมโรคเข้มแข็งฯ ของจังหวัดอุทัยธานี ปี 54</vt:lpstr>
      <vt:lpstr>การดำเนินงานอำเภอควบคุมโรคเข้มแข็งฯ ของจังหวัดอุทัยธานี ปี 55</vt:lpstr>
      <vt:lpstr>การดำเนินงานอำเภอควบคุมโรคเข้มแข็งฯ ของจังหวัดอุทัยธานี ปี 56</vt:lpstr>
      <vt:lpstr>ผลการดำเนินงานอำเภอควบคุมโรคเข้มแข็งฯ ของจังหวัดอุทัยธานี ปี 54-55</vt:lpstr>
      <vt:lpstr>นโยบายผู้บริหาร</vt:lpstr>
      <vt:lpstr>ภาพนิ่ง 19</vt:lpstr>
      <vt:lpstr>ภาพนิ่ง 20</vt:lpstr>
      <vt:lpstr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vt:lpstr>
      <vt:lpstr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vt:lpstr>
      <vt:lpstr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vt:lpstr>
      <vt:lpstr>ความก้าวหน้าการดำเนินงานจังหวัดเฝ้าระวัง ป้องกันควบคุมโรคและภัยสุขภาพเข้มแข็งฯ จังหวัดอุทัยธานี ปี 56</vt:lpstr>
      <vt:lpstr>ภาพนิ่ง 25</vt:lpstr>
      <vt:lpstr>ภาพนิ่ง 26</vt:lpstr>
      <vt:lpstr>ภาพนิ่ง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(รวมมิตร)ยุทธศาสตร์สาธารณสุข จังหวัดอุทัยธานี ปี 2556 - 2559</dc:title>
  <dc:creator>PublicHealth</dc:creator>
  <cp:lastModifiedBy>Corporate Edition</cp:lastModifiedBy>
  <cp:revision>169</cp:revision>
  <dcterms:created xsi:type="dcterms:W3CDTF">2013-01-28T09:08:32Z</dcterms:created>
  <dcterms:modified xsi:type="dcterms:W3CDTF">2014-07-21T05:31:17Z</dcterms:modified>
</cp:coreProperties>
</file>